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8" r:id="rId3"/>
    <p:sldId id="784" r:id="rId4"/>
    <p:sldId id="269" r:id="rId5"/>
    <p:sldId id="270" r:id="rId6"/>
    <p:sldId id="770" r:id="rId7"/>
    <p:sldId id="272" r:id="rId8"/>
    <p:sldId id="776" r:id="rId9"/>
    <p:sldId id="273" r:id="rId10"/>
    <p:sldId id="767" r:id="rId11"/>
    <p:sldId id="777" r:id="rId12"/>
    <p:sldId id="778" r:id="rId13"/>
    <p:sldId id="274" r:id="rId14"/>
    <p:sldId id="766" r:id="rId15"/>
    <p:sldId id="265" r:id="rId16"/>
    <p:sldId id="768" r:id="rId17"/>
    <p:sldId id="771" r:id="rId18"/>
    <p:sldId id="264" r:id="rId19"/>
    <p:sldId id="267" r:id="rId20"/>
    <p:sldId id="262" r:id="rId21"/>
    <p:sldId id="772" r:id="rId22"/>
    <p:sldId id="774" r:id="rId23"/>
    <p:sldId id="259" r:id="rId24"/>
    <p:sldId id="260" r:id="rId25"/>
    <p:sldId id="779" r:id="rId26"/>
    <p:sldId id="780" r:id="rId27"/>
    <p:sldId id="775" r:id="rId28"/>
    <p:sldId id="773" r:id="rId29"/>
    <p:sldId id="781" r:id="rId30"/>
    <p:sldId id="782" r:id="rId31"/>
    <p:sldId id="271" r:id="rId32"/>
    <p:sldId id="258" r:id="rId33"/>
    <p:sldId id="261" r:id="rId34"/>
    <p:sldId id="266" r:id="rId35"/>
    <p:sldId id="769" r:id="rId36"/>
    <p:sldId id="783"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7"/>
    <p:restoredTop sz="94593"/>
  </p:normalViewPr>
  <p:slideViewPr>
    <p:cSldViewPr snapToGrid="0" snapToObjects="1">
      <p:cViewPr varScale="1">
        <p:scale>
          <a:sx n="112" d="100"/>
          <a:sy n="112" d="100"/>
        </p:scale>
        <p:origin x="73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FC7BE-7643-8647-990D-F3A75CA9E5C8}"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5A53C-DB1A-CD46-BA2A-8DE08CC39877}" type="slidenum">
              <a:rPr lang="en-US" smtClean="0"/>
              <a:t>‹#›</a:t>
            </a:fld>
            <a:endParaRPr lang="en-US"/>
          </a:p>
        </p:txBody>
      </p:sp>
    </p:spTree>
    <p:extLst>
      <p:ext uri="{BB962C8B-B14F-4D97-AF65-F5344CB8AC3E}">
        <p14:creationId xmlns:p14="http://schemas.microsoft.com/office/powerpoint/2010/main" val="397780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era-journals.onlinelibrary.wiley.com/doi/full/10.1111/bjet.12156?casa_token=GWB056ho5UkAAAAA:xAS3G4twA15rmqoSiFnXdaPcfrAKGvYJW7YxMm_wPPos4kxInOOVDUGAcaEBvbmGEWxgS7WbioyXklo#bjet12156-bib-00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0CE2F-98D8-674C-9772-F41A9C64D983}" type="slidenum">
              <a:rPr lang="en-US" smtClean="0"/>
              <a:t>15</a:t>
            </a:fld>
            <a:endParaRPr lang="en-US"/>
          </a:p>
        </p:txBody>
      </p:sp>
    </p:spTree>
    <p:extLst>
      <p:ext uri="{BB962C8B-B14F-4D97-AF65-F5344CB8AC3E}">
        <p14:creationId xmlns:p14="http://schemas.microsoft.com/office/powerpoint/2010/main" val="201091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1C1D1E"/>
                </a:solidFill>
                <a:effectLst/>
                <a:latin typeface="Open Sans" panose="020F0502020204030204" pitchFamily="34" charset="0"/>
              </a:rPr>
              <a:t>Cohen's kappa and A′ differ in important ways, but both use very similar scales. Cohen's kappa assesses the degree to which the detector is better than chance at identifying which clips involve a specific affective state. A kappa of 0 indicates that the detector performs at chance, and a kappa of 1 indicates that the detector performs perfectly. For example, a kappa of 0.358 would indicate that a detector of boredom is 35.8% better than chance at determining which clips in a large sample included instances of boredom. A′ is the probability that the detector will correctly identify whether a specific affective state is present or absent in a specific clip. A′ is equivalent to W, the Wilcoxon statistic, and closely approximates the area under the receiver operating curve (Hanley &amp; McNeil, </a:t>
            </a:r>
            <a:r>
              <a:rPr lang="en-US" b="1" i="0" u="sng" dirty="0">
                <a:solidFill>
                  <a:srgbClr val="2F7BAE"/>
                </a:solidFill>
                <a:effectLst/>
                <a:latin typeface="Open Sans" panose="020B0606030504020204" pitchFamily="34" charset="0"/>
                <a:hlinkClick r:id="rId3"/>
              </a:rPr>
              <a:t>1982</a:t>
            </a:r>
            <a:r>
              <a:rPr lang="en-US" b="0" i="0" dirty="0">
                <a:solidFill>
                  <a:srgbClr val="1C1D1E"/>
                </a:solidFill>
                <a:effectLst/>
                <a:latin typeface="Open Sans" panose="020B0606030504020204" pitchFamily="34" charset="0"/>
              </a:rPr>
              <a:t>). A model with an A′ of 0.5 performs at chance, and a model with an A′ of 1.0 performs perfectly. For example, an A′ of 0.65 would indicate that a detector of boredom can distinguish a bored student from a non-bored student 65% of the time. A′ takes detector confidence into account when doing this; </a:t>
            </a:r>
            <a:r>
              <a:rPr lang="en-US" b="0" i="0" dirty="0" err="1">
                <a:solidFill>
                  <a:srgbClr val="1C1D1E"/>
                </a:solidFill>
                <a:effectLst/>
                <a:latin typeface="Open Sans" panose="020B0606030504020204" pitchFamily="34" charset="0"/>
              </a:rPr>
              <a:t>eg</a:t>
            </a:r>
            <a:r>
              <a:rPr lang="en-US" b="0" i="0" dirty="0">
                <a:solidFill>
                  <a:srgbClr val="1C1D1E"/>
                </a:solidFill>
                <a:effectLst/>
                <a:latin typeface="Open Sans" panose="020B0606030504020204" pitchFamily="34" charset="0"/>
              </a:rPr>
              <a:t>, if the model thought a bored student had a 62% probability of being bored, while a non-bored student had a 61% probability of being bored, it would give credit to the model for seeing that the bored student had a higher probability of being bored than the non-bored student. In other words, Cohen's kappa assesses a model's final decisions (and is therefore a better assessment of how well the model will perform when used to drive interventions), while A′ assesses a model's confidence in its decisions (and is therefore a better assessment of how well the model will perform when used in discovery with models analyses, which typically take confidence into account).</a:t>
            </a:r>
            <a:r>
              <a:rPr lang="en-US" dirty="0"/>
              <a:t>” Ocumpaugh et al., 2014</a:t>
            </a:r>
          </a:p>
        </p:txBody>
      </p:sp>
      <p:sp>
        <p:nvSpPr>
          <p:cNvPr id="4" name="Slide Number Placeholder 3"/>
          <p:cNvSpPr>
            <a:spLocks noGrp="1"/>
          </p:cNvSpPr>
          <p:nvPr>
            <p:ph type="sldNum" sz="quarter" idx="5"/>
          </p:nvPr>
        </p:nvSpPr>
        <p:spPr/>
        <p:txBody>
          <a:bodyPr/>
          <a:lstStyle/>
          <a:p>
            <a:fld id="{9855A53C-DB1A-CD46-BA2A-8DE08CC39877}" type="slidenum">
              <a:rPr lang="en-US" smtClean="0"/>
              <a:t>18</a:t>
            </a:fld>
            <a:endParaRPr lang="en-US"/>
          </a:p>
        </p:txBody>
      </p:sp>
    </p:spTree>
    <p:extLst>
      <p:ext uri="{BB962C8B-B14F-4D97-AF65-F5344CB8AC3E}">
        <p14:creationId xmlns:p14="http://schemas.microsoft.com/office/powerpoint/2010/main" val="134133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AA99-AA1B-3948-9E52-641C9C6EF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8E130C-299E-7749-A582-FBA26DB94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0F232-379B-7442-87ED-35A02B5D70EE}"/>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026AE954-8D1E-5C4D-B603-087FCDAE5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372B6-EA11-FD42-86E5-112B3729885B}"/>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138925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9FB1-CF99-D84B-AEFB-D0B4A988D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FB632-E414-E340-92E5-80E5A35720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7BEC2-CAD6-1744-97AB-0298F18DFAF8}"/>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073A5F69-EE37-5A4F-A551-60FBB7346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A64E8-699B-244D-84C6-151C8F1022B8}"/>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24234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0940A-60A5-3C49-B1CA-A1D90E2A5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EE8472-D599-8E46-86D8-B5CF502986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3145-8F8F-9F4D-A1E5-C59AC34E6AB3}"/>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36A05610-E845-F849-B450-AAB1B1917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916EA-C12F-3044-BF8E-86BAAFF303BF}"/>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143031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0138-24F5-3B40-BC02-68B229DC9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74DFD-198F-BA41-B3D2-533D8066B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3BD42-9AF3-BF4C-AB21-C2FC3D48D753}"/>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515BFDCA-E8C7-1D46-9F35-5771BE438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A8965-F00E-5046-AEAC-AA547780EC3C}"/>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330477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E61F-3CCD-9849-B62C-D045F30AEE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22B56-B938-D040-A2BB-B9D9E2F14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8EAA8-6DEE-614C-9452-F7254DA8CABA}"/>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51376B4C-E099-614C-9838-D4CF96D47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2C648-0D84-A446-A43C-6462E7D53719}"/>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32084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CCE7-2261-5346-B999-F03575CFB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3A180-F168-5440-BC96-A62E554A2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7CD20-95E5-B246-A5EC-78776808F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455D8-9E80-3E40-8831-D0005088C18D}"/>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6" name="Footer Placeholder 5">
            <a:extLst>
              <a:ext uri="{FF2B5EF4-FFF2-40B4-BE49-F238E27FC236}">
                <a16:creationId xmlns:a16="http://schemas.microsoft.com/office/drawing/2014/main" id="{C83072EB-55C8-C748-B957-1BA37AFD2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C6B6A-3C69-D54E-B7BC-A9C1F5476D9F}"/>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63206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1A43-EB00-3B40-AD1A-0DF864965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DCE36-0B36-D14C-BD61-3351166E4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D3F0D-8D1E-5E4F-AD8D-8601E63A5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C00B9-190A-C14E-9636-58D7913B2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99DED-0A40-2744-96E1-716F6EFD9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29B074-F83F-B742-ABD2-80E6C340A2BE}"/>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8" name="Footer Placeholder 7">
            <a:extLst>
              <a:ext uri="{FF2B5EF4-FFF2-40B4-BE49-F238E27FC236}">
                <a16:creationId xmlns:a16="http://schemas.microsoft.com/office/drawing/2014/main" id="{B2156386-33F9-A64C-93AE-90044554AA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14424-FB73-A34A-A860-906D357F3ABA}"/>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27798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6F3A-E458-BE44-8238-EC9E6B1C5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11DF47-E2F6-174D-96DE-1B4A8747A03A}"/>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4" name="Footer Placeholder 3">
            <a:extLst>
              <a:ext uri="{FF2B5EF4-FFF2-40B4-BE49-F238E27FC236}">
                <a16:creationId xmlns:a16="http://schemas.microsoft.com/office/drawing/2014/main" id="{141170D9-1385-F543-8149-1652F9FE4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B0E766-A355-8740-B585-2E857A44ED99}"/>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32075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E7077-C29C-614C-B6FA-DC21897F2A03}"/>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3" name="Footer Placeholder 2">
            <a:extLst>
              <a:ext uri="{FF2B5EF4-FFF2-40B4-BE49-F238E27FC236}">
                <a16:creationId xmlns:a16="http://schemas.microsoft.com/office/drawing/2014/main" id="{CECCE23B-CCD4-704E-93BA-76FF123F62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E9688-AE5E-CB43-BDC2-2C083E2816DB}"/>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275523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64AD-D445-6E4E-83F1-81227D9BF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7D6D-BB3A-0741-9AC6-0E0ABF262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07FDF-8BF7-C440-A7AB-4EED3771E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F24B1-A105-2E44-98C6-996E43EF857D}"/>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6" name="Footer Placeholder 5">
            <a:extLst>
              <a:ext uri="{FF2B5EF4-FFF2-40B4-BE49-F238E27FC236}">
                <a16:creationId xmlns:a16="http://schemas.microsoft.com/office/drawing/2014/main" id="{2FD7F6EF-EEAB-B24B-AC8D-DB3882B5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BF7A6-232B-A845-ABA2-59DAD4EE295E}"/>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324983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E29C-8B8A-1F4C-9606-00826280E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93F7FA-460A-CA41-AB31-83C11B4A9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189521-91EF-0140-82D3-C80C4653F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78414-26C2-7241-BEA9-F3A9687EDEC9}"/>
              </a:ext>
            </a:extLst>
          </p:cNvPr>
          <p:cNvSpPr>
            <a:spLocks noGrp="1"/>
          </p:cNvSpPr>
          <p:nvPr>
            <p:ph type="dt" sz="half" idx="10"/>
          </p:nvPr>
        </p:nvSpPr>
        <p:spPr/>
        <p:txBody>
          <a:bodyPr/>
          <a:lstStyle/>
          <a:p>
            <a:fld id="{0C113EBA-ABA0-3D44-9045-57C10FA4C356}" type="datetimeFigureOut">
              <a:rPr lang="en-US" smtClean="0"/>
              <a:t>10/20/22</a:t>
            </a:fld>
            <a:endParaRPr lang="en-US"/>
          </a:p>
        </p:txBody>
      </p:sp>
      <p:sp>
        <p:nvSpPr>
          <p:cNvPr id="6" name="Footer Placeholder 5">
            <a:extLst>
              <a:ext uri="{FF2B5EF4-FFF2-40B4-BE49-F238E27FC236}">
                <a16:creationId xmlns:a16="http://schemas.microsoft.com/office/drawing/2014/main" id="{789695A2-4C39-8342-8641-67C3397F9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44DCF-18C6-044C-B4F7-E008C644DC65}"/>
              </a:ext>
            </a:extLst>
          </p:cNvPr>
          <p:cNvSpPr>
            <a:spLocks noGrp="1"/>
          </p:cNvSpPr>
          <p:nvPr>
            <p:ph type="sldNum" sz="quarter" idx="12"/>
          </p:nvPr>
        </p:nvSpPr>
        <p:spPr/>
        <p:txBody>
          <a:bodyPr/>
          <a:lstStyle/>
          <a:p>
            <a:fld id="{18C9B548-DEB1-9347-8A32-46C4064227EA}" type="slidenum">
              <a:rPr lang="en-US" smtClean="0"/>
              <a:t>‹#›</a:t>
            </a:fld>
            <a:endParaRPr lang="en-US"/>
          </a:p>
        </p:txBody>
      </p:sp>
    </p:spTree>
    <p:extLst>
      <p:ext uri="{BB962C8B-B14F-4D97-AF65-F5344CB8AC3E}">
        <p14:creationId xmlns:p14="http://schemas.microsoft.com/office/powerpoint/2010/main" val="22804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B83BF-4284-904C-A7EE-6367E492DD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6077E-B32A-DD46-9562-723798BA1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9FF9A-5665-C04E-9419-746CE84B5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13EBA-ABA0-3D44-9045-57C10FA4C356}" type="datetimeFigureOut">
              <a:rPr lang="en-US" smtClean="0"/>
              <a:t>10/20/22</a:t>
            </a:fld>
            <a:endParaRPr lang="en-US"/>
          </a:p>
        </p:txBody>
      </p:sp>
      <p:sp>
        <p:nvSpPr>
          <p:cNvPr id="5" name="Footer Placeholder 4">
            <a:extLst>
              <a:ext uri="{FF2B5EF4-FFF2-40B4-BE49-F238E27FC236}">
                <a16:creationId xmlns:a16="http://schemas.microsoft.com/office/drawing/2014/main" id="{C1EC1312-110D-E043-939C-263812F6C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851D2-C233-754A-97BE-AC61C9696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9B548-DEB1-9347-8A32-46C4064227EA}" type="slidenum">
              <a:rPr lang="en-US" smtClean="0"/>
              <a:t>‹#›</a:t>
            </a:fld>
            <a:endParaRPr lang="en-US"/>
          </a:p>
        </p:txBody>
      </p:sp>
    </p:spTree>
    <p:extLst>
      <p:ext uri="{BB962C8B-B14F-4D97-AF65-F5344CB8AC3E}">
        <p14:creationId xmlns:p14="http://schemas.microsoft.com/office/powerpoint/2010/main" val="402778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3B751F1-B89B-4A47-BA5C-C28CE4F0089A}"/>
              </a:ext>
            </a:extLst>
          </p:cNvPr>
          <p:cNvSpPr>
            <a:spLocks noGrp="1"/>
          </p:cNvSpPr>
          <p:nvPr>
            <p:ph type="ctrTitle"/>
          </p:nvPr>
        </p:nvSpPr>
        <p:spPr>
          <a:xfrm>
            <a:off x="841248" y="818457"/>
            <a:ext cx="3322317" cy="2975876"/>
          </a:xfrm>
        </p:spPr>
        <p:txBody>
          <a:bodyPr anchor="b">
            <a:normAutofit/>
          </a:bodyPr>
          <a:lstStyle/>
          <a:p>
            <a:pPr algn="l"/>
            <a:r>
              <a:rPr lang="en-US" sz="4400"/>
              <a:t>Supporting Affect &amp; Engagement</a:t>
            </a:r>
          </a:p>
        </p:txBody>
      </p:sp>
      <p:sp>
        <p:nvSpPr>
          <p:cNvPr id="3" name="Subtitle 2">
            <a:extLst>
              <a:ext uri="{FF2B5EF4-FFF2-40B4-BE49-F238E27FC236}">
                <a16:creationId xmlns:a16="http://schemas.microsoft.com/office/drawing/2014/main" id="{079CE51C-ECBD-AA4D-8699-89C12DA1EE97}"/>
              </a:ext>
            </a:extLst>
          </p:cNvPr>
          <p:cNvSpPr>
            <a:spLocks noGrp="1"/>
          </p:cNvSpPr>
          <p:nvPr>
            <p:ph type="subTitle" idx="1"/>
          </p:nvPr>
        </p:nvSpPr>
        <p:spPr>
          <a:xfrm>
            <a:off x="841248" y="3948158"/>
            <a:ext cx="3322316" cy="1692066"/>
          </a:xfrm>
        </p:spPr>
        <p:txBody>
          <a:bodyPr anchor="t">
            <a:normAutofit/>
          </a:bodyPr>
          <a:lstStyle/>
          <a:p>
            <a:pPr algn="l"/>
            <a:r>
              <a:rPr lang="en-US" sz="2000"/>
              <a:t>EDUC 5100: Adaptive Learning Systems </a:t>
            </a:r>
          </a:p>
          <a:p>
            <a:pPr algn="l"/>
            <a:r>
              <a:rPr lang="en-US" sz="2000"/>
              <a:t>Guest Lecture by Jaclyn Ocumpaugh</a:t>
            </a: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red and black caterpillar&#10;&#10;Description automatically generated with low confidence">
            <a:extLst>
              <a:ext uri="{FF2B5EF4-FFF2-40B4-BE49-F238E27FC236}">
                <a16:creationId xmlns:a16="http://schemas.microsoft.com/office/drawing/2014/main" id="{2F7B6067-14E2-5A44-99FE-DC99E19EB0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44678" y="1031849"/>
            <a:ext cx="6436548" cy="4794301"/>
          </a:xfrm>
          <a:prstGeom prst="rect">
            <a:avLst/>
          </a:prstGeom>
        </p:spPr>
      </p:pic>
    </p:spTree>
    <p:extLst>
      <p:ext uri="{BB962C8B-B14F-4D97-AF65-F5344CB8AC3E}">
        <p14:creationId xmlns:p14="http://schemas.microsoft.com/office/powerpoint/2010/main" val="20019122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9B54-A427-9944-9E71-106ADA7D88F8}"/>
              </a:ext>
            </a:extLst>
          </p:cNvPr>
          <p:cNvSpPr>
            <a:spLocks noGrp="1"/>
          </p:cNvSpPr>
          <p:nvPr>
            <p:ph type="title"/>
          </p:nvPr>
        </p:nvSpPr>
        <p:spPr/>
        <p:txBody>
          <a:bodyPr/>
          <a:lstStyle/>
          <a:p>
            <a:r>
              <a:rPr lang="en-US" dirty="0" err="1"/>
              <a:t>Amsel’s</a:t>
            </a:r>
            <a:r>
              <a:rPr lang="en-US" dirty="0"/>
              <a:t> Frustration Theory </a:t>
            </a:r>
            <a:r>
              <a:rPr lang="en-US" dirty="0">
                <a:solidFill>
                  <a:schemeClr val="bg1">
                    <a:lumMod val="50000"/>
                  </a:schemeClr>
                </a:solidFill>
              </a:rPr>
              <a:t>(</a:t>
            </a:r>
            <a:r>
              <a:rPr lang="en-US" i="1" dirty="0">
                <a:solidFill>
                  <a:schemeClr val="bg1">
                    <a:lumMod val="50000"/>
                  </a:schemeClr>
                </a:solidFill>
              </a:rPr>
              <a:t>very</a:t>
            </a:r>
            <a:r>
              <a:rPr lang="en-US" dirty="0">
                <a:solidFill>
                  <a:schemeClr val="bg1">
                    <a:lumMod val="50000"/>
                  </a:schemeClr>
                </a:solidFill>
              </a:rPr>
              <a:t> </a:t>
            </a:r>
            <a:r>
              <a:rPr lang="en-US" dirty="0" err="1">
                <a:solidFill>
                  <a:schemeClr val="bg1">
                    <a:lumMod val="50000"/>
                  </a:schemeClr>
                </a:solidFill>
              </a:rPr>
              <a:t>tl;dr</a:t>
            </a:r>
            <a:r>
              <a:rPr lang="en-US" dirty="0">
                <a:solidFill>
                  <a:schemeClr val="bg1">
                    <a:lumMod val="50000"/>
                  </a:schemeClr>
                </a:solidFill>
              </a:rPr>
              <a:t>)</a:t>
            </a:r>
          </a:p>
        </p:txBody>
      </p:sp>
      <p:sp>
        <p:nvSpPr>
          <p:cNvPr id="3" name="Content Placeholder 2">
            <a:extLst>
              <a:ext uri="{FF2B5EF4-FFF2-40B4-BE49-F238E27FC236}">
                <a16:creationId xmlns:a16="http://schemas.microsoft.com/office/drawing/2014/main" id="{2603BC06-2BC4-4C4F-97E1-B6AF312C2DFC}"/>
              </a:ext>
            </a:extLst>
          </p:cNvPr>
          <p:cNvSpPr>
            <a:spLocks noGrp="1"/>
          </p:cNvSpPr>
          <p:nvPr>
            <p:ph idx="1"/>
          </p:nvPr>
        </p:nvSpPr>
        <p:spPr/>
        <p:txBody>
          <a:bodyPr/>
          <a:lstStyle/>
          <a:p>
            <a:r>
              <a:rPr lang="en-US" dirty="0"/>
              <a:t>Rewarding students who push through frustration &gt;&gt;&gt;&gt;&gt; avoiding the frustration </a:t>
            </a:r>
          </a:p>
          <a:p>
            <a:r>
              <a:rPr lang="en-US" dirty="0"/>
              <a:t>We don’t want our doctors or teachers or lawyers to avoid situations that are frustrating to them; we want them to be able to self-regulated that behavior and move forward.</a:t>
            </a:r>
          </a:p>
          <a:p>
            <a:r>
              <a:rPr lang="en-US" dirty="0"/>
              <a:t>Related to studies of </a:t>
            </a:r>
            <a:r>
              <a:rPr lang="en-US" i="1" dirty="0"/>
              <a:t>approach</a:t>
            </a:r>
            <a:r>
              <a:rPr lang="en-US" dirty="0"/>
              <a:t> vs. </a:t>
            </a:r>
            <a:r>
              <a:rPr lang="en-US" i="1" dirty="0"/>
              <a:t>avoidance</a:t>
            </a:r>
            <a:r>
              <a:rPr lang="en-US" dirty="0"/>
              <a:t> in anxiety treatment and research</a:t>
            </a:r>
          </a:p>
        </p:txBody>
      </p:sp>
    </p:spTree>
    <p:extLst>
      <p:ext uri="{BB962C8B-B14F-4D97-AF65-F5344CB8AC3E}">
        <p14:creationId xmlns:p14="http://schemas.microsoft.com/office/powerpoint/2010/main" val="10564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A8E5-7A27-4242-93D1-D1BC5646F7D6}"/>
              </a:ext>
            </a:extLst>
          </p:cNvPr>
          <p:cNvSpPr>
            <a:spLocks noGrp="1"/>
          </p:cNvSpPr>
          <p:nvPr>
            <p:ph type="title"/>
          </p:nvPr>
        </p:nvSpPr>
        <p:spPr/>
        <p:txBody>
          <a:bodyPr/>
          <a:lstStyle/>
          <a:p>
            <a:r>
              <a:rPr lang="en-US" dirty="0"/>
              <a:t>Whitmer et al.’s “Presence” </a:t>
            </a:r>
          </a:p>
        </p:txBody>
      </p:sp>
      <p:sp>
        <p:nvSpPr>
          <p:cNvPr id="3" name="Content Placeholder 2">
            <a:extLst>
              <a:ext uri="{FF2B5EF4-FFF2-40B4-BE49-F238E27FC236}">
                <a16:creationId xmlns:a16="http://schemas.microsoft.com/office/drawing/2014/main" id="{A3F548B0-223C-D742-881B-4A283C085E63}"/>
              </a:ext>
            </a:extLst>
          </p:cNvPr>
          <p:cNvSpPr>
            <a:spLocks noGrp="1"/>
          </p:cNvSpPr>
          <p:nvPr>
            <p:ph idx="1"/>
          </p:nvPr>
        </p:nvSpPr>
        <p:spPr/>
        <p:txBody>
          <a:bodyPr/>
          <a:lstStyle/>
          <a:p>
            <a:r>
              <a:rPr lang="en-US" dirty="0"/>
              <a:t>Presence is defined as the subjective experience of being in one place or environment, even when one is physically situated in another. </a:t>
            </a:r>
          </a:p>
          <a:p>
            <a:r>
              <a:rPr lang="en-US" dirty="0"/>
              <a:t>...presence refers to experiencing the computer-generated environment rather than the actual physical locale.</a:t>
            </a:r>
          </a:p>
        </p:txBody>
      </p:sp>
    </p:spTree>
    <p:extLst>
      <p:ext uri="{BB962C8B-B14F-4D97-AF65-F5344CB8AC3E}">
        <p14:creationId xmlns:p14="http://schemas.microsoft.com/office/powerpoint/2010/main" val="343958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0514-99BD-A64D-8EE3-B32A906096CD}"/>
              </a:ext>
            </a:extLst>
          </p:cNvPr>
          <p:cNvSpPr>
            <a:spLocks noGrp="1"/>
          </p:cNvSpPr>
          <p:nvPr>
            <p:ph type="title"/>
          </p:nvPr>
        </p:nvSpPr>
        <p:spPr/>
        <p:txBody>
          <a:bodyPr/>
          <a:lstStyle/>
          <a:p>
            <a:r>
              <a:rPr lang="en-US"/>
              <a:t>Duckworth’s Grit</a:t>
            </a:r>
            <a:endParaRPr lang="en-US" dirty="0"/>
          </a:p>
        </p:txBody>
      </p:sp>
      <p:sp>
        <p:nvSpPr>
          <p:cNvPr id="3" name="Content Placeholder 2">
            <a:extLst>
              <a:ext uri="{FF2B5EF4-FFF2-40B4-BE49-F238E27FC236}">
                <a16:creationId xmlns:a16="http://schemas.microsoft.com/office/drawing/2014/main" id="{4EDD76A3-FE0F-FC43-98E4-E74AF7C7CEDD}"/>
              </a:ext>
            </a:extLst>
          </p:cNvPr>
          <p:cNvSpPr>
            <a:spLocks noGrp="1"/>
          </p:cNvSpPr>
          <p:nvPr>
            <p:ph idx="1"/>
          </p:nvPr>
        </p:nvSpPr>
        <p:spPr/>
        <p:txBody>
          <a:bodyPr/>
          <a:lstStyle/>
          <a:p>
            <a:r>
              <a:rPr lang="en-US" dirty="0"/>
              <a:t>Passion + </a:t>
            </a:r>
            <a:r>
              <a:rPr lang="en-US" dirty="0" err="1"/>
              <a:t>Perseverence</a:t>
            </a:r>
            <a:endParaRPr lang="en-US" dirty="0"/>
          </a:p>
        </p:txBody>
      </p:sp>
    </p:spTree>
    <p:extLst>
      <p:ext uri="{BB962C8B-B14F-4D97-AF65-F5344CB8AC3E}">
        <p14:creationId xmlns:p14="http://schemas.microsoft.com/office/powerpoint/2010/main" val="121785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F6F3123-BD4D-6D4A-AF0E-EE2604741B75}"/>
              </a:ext>
            </a:extLst>
          </p:cNvPr>
          <p:cNvPicPr>
            <a:picLocks noChangeAspect="1"/>
          </p:cNvPicPr>
          <p:nvPr/>
        </p:nvPicPr>
        <p:blipFill>
          <a:blip r:embed="rId2"/>
          <a:stretch>
            <a:fillRect/>
          </a:stretch>
        </p:blipFill>
        <p:spPr>
          <a:xfrm>
            <a:off x="2289205" y="731236"/>
            <a:ext cx="6881427" cy="5668123"/>
          </a:xfrm>
          <a:prstGeom prst="rect">
            <a:avLst/>
          </a:prstGeom>
        </p:spPr>
      </p:pic>
    </p:spTree>
    <p:extLst>
      <p:ext uri="{BB962C8B-B14F-4D97-AF65-F5344CB8AC3E}">
        <p14:creationId xmlns:p14="http://schemas.microsoft.com/office/powerpoint/2010/main" val="213115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Expectancy-Value Theory</a:t>
            </a:r>
          </a:p>
        </p:txBody>
      </p:sp>
      <p:pic>
        <p:nvPicPr>
          <p:cNvPr id="4" name="Picture 3"/>
          <p:cNvPicPr>
            <a:picLocks noChangeAspect="1"/>
          </p:cNvPicPr>
          <p:nvPr/>
        </p:nvPicPr>
        <p:blipFill>
          <a:blip r:embed="rId2"/>
          <a:stretch>
            <a:fillRect/>
          </a:stretch>
        </p:blipFill>
        <p:spPr>
          <a:xfrm>
            <a:off x="924707" y="1353096"/>
            <a:ext cx="10332178" cy="5260767"/>
          </a:xfrm>
          <a:prstGeom prst="rect">
            <a:avLst/>
          </a:prstGeom>
        </p:spPr>
      </p:pic>
    </p:spTree>
    <p:extLst>
      <p:ext uri="{BB962C8B-B14F-4D97-AF65-F5344CB8AC3E}">
        <p14:creationId xmlns:p14="http://schemas.microsoft.com/office/powerpoint/2010/main" val="108613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461223" y="1388108"/>
            <a:ext cx="1847147" cy="830997"/>
          </a:xfrm>
          <a:prstGeom prst="rect">
            <a:avLst/>
          </a:prstGeom>
          <a:noFill/>
        </p:spPr>
        <p:txBody>
          <a:bodyPr wrap="square" rtlCol="0">
            <a:spAutoFit/>
          </a:bodyPr>
          <a:lstStyle/>
          <a:p>
            <a:pPr algn="ctr"/>
            <a:r>
              <a:rPr lang="en-US" sz="1600" b="1" dirty="0">
                <a:solidFill>
                  <a:srgbClr val="376092"/>
                </a:solidFill>
              </a:rPr>
              <a:t>             1b </a:t>
            </a:r>
          </a:p>
          <a:p>
            <a:pPr algn="ctr"/>
            <a:r>
              <a:rPr lang="en-US" sz="1600" i="1" dirty="0">
                <a:solidFill>
                  <a:srgbClr val="376092"/>
                </a:solidFill>
              </a:rPr>
              <a:t>     Extreme </a:t>
            </a:r>
          </a:p>
          <a:p>
            <a:pPr algn="ctr"/>
            <a:r>
              <a:rPr lang="en-US" sz="1600" i="1" dirty="0">
                <a:solidFill>
                  <a:srgbClr val="376092"/>
                </a:solidFill>
              </a:rPr>
              <a:t>Novelty</a:t>
            </a:r>
          </a:p>
        </p:txBody>
      </p:sp>
      <p:sp>
        <p:nvSpPr>
          <p:cNvPr id="58" name="TextBox 57"/>
          <p:cNvSpPr txBox="1"/>
          <p:nvPr/>
        </p:nvSpPr>
        <p:spPr>
          <a:xfrm>
            <a:off x="2474046" y="2455334"/>
            <a:ext cx="2571997" cy="338554"/>
          </a:xfrm>
          <a:prstGeom prst="rect">
            <a:avLst/>
          </a:prstGeom>
          <a:noFill/>
        </p:spPr>
        <p:txBody>
          <a:bodyPr wrap="square" rtlCol="0">
            <a:spAutoFit/>
          </a:bodyPr>
          <a:lstStyle/>
          <a:p>
            <a:pPr algn="ctr"/>
            <a:r>
              <a:rPr lang="en-US" sz="1600" b="1" dirty="0">
                <a:solidFill>
                  <a:srgbClr val="376092"/>
                </a:solidFill>
              </a:rPr>
              <a:t>1a </a:t>
            </a:r>
            <a:r>
              <a:rPr lang="en-US" sz="1600" i="1" dirty="0">
                <a:solidFill>
                  <a:srgbClr val="376092"/>
                </a:solidFill>
              </a:rPr>
              <a:t>Impasse Detected</a:t>
            </a:r>
          </a:p>
        </p:txBody>
      </p:sp>
      <p:sp>
        <p:nvSpPr>
          <p:cNvPr id="59" name="TextBox 58"/>
          <p:cNvSpPr txBox="1"/>
          <p:nvPr/>
        </p:nvSpPr>
        <p:spPr>
          <a:xfrm>
            <a:off x="3857506" y="1330811"/>
            <a:ext cx="1847147" cy="830997"/>
          </a:xfrm>
          <a:prstGeom prst="rect">
            <a:avLst/>
          </a:prstGeom>
          <a:noFill/>
        </p:spPr>
        <p:txBody>
          <a:bodyPr wrap="square" rtlCol="0">
            <a:spAutoFit/>
          </a:bodyPr>
          <a:lstStyle/>
          <a:p>
            <a:pPr algn="ctr"/>
            <a:r>
              <a:rPr lang="en-US" sz="1600" b="1" dirty="0">
                <a:solidFill>
                  <a:srgbClr val="376092"/>
                </a:solidFill>
              </a:rPr>
              <a:t>     1c       </a:t>
            </a:r>
            <a:r>
              <a:rPr lang="en-US" sz="1600" b="1" dirty="0">
                <a:solidFill>
                  <a:schemeClr val="bg1"/>
                </a:solidFill>
              </a:rPr>
              <a:t>. </a:t>
            </a:r>
          </a:p>
          <a:p>
            <a:pPr algn="ctr"/>
            <a:r>
              <a:rPr lang="en-US" sz="1600" i="1" dirty="0">
                <a:solidFill>
                  <a:srgbClr val="376092"/>
                </a:solidFill>
              </a:rPr>
              <a:t>      Impasse </a:t>
            </a:r>
          </a:p>
          <a:p>
            <a:pPr algn="ctr"/>
            <a:r>
              <a:rPr lang="en-US" sz="1600" i="1" dirty="0">
                <a:solidFill>
                  <a:srgbClr val="376092"/>
                </a:solidFill>
              </a:rPr>
              <a:t>        Detected</a:t>
            </a:r>
          </a:p>
        </p:txBody>
      </p:sp>
      <p:sp>
        <p:nvSpPr>
          <p:cNvPr id="60" name="TextBox 59"/>
          <p:cNvSpPr txBox="1"/>
          <p:nvPr/>
        </p:nvSpPr>
        <p:spPr>
          <a:xfrm>
            <a:off x="4218291" y="5234842"/>
            <a:ext cx="2085230" cy="830997"/>
          </a:xfrm>
          <a:prstGeom prst="rect">
            <a:avLst/>
          </a:prstGeom>
          <a:noFill/>
        </p:spPr>
        <p:txBody>
          <a:bodyPr wrap="square" rtlCol="0">
            <a:spAutoFit/>
          </a:bodyPr>
          <a:lstStyle/>
          <a:p>
            <a:pPr algn="ctr"/>
            <a:r>
              <a:rPr lang="en-US" sz="1600" b="1" dirty="0">
                <a:solidFill>
                  <a:schemeClr val="accent1">
                    <a:lumMod val="75000"/>
                  </a:schemeClr>
                </a:solidFill>
              </a:rPr>
              <a:t>2b                       </a:t>
            </a:r>
            <a:r>
              <a:rPr lang="en-US" sz="1600" b="1" dirty="0">
                <a:solidFill>
                  <a:srgbClr val="FFFFFF"/>
                </a:solidFill>
              </a:rPr>
              <a:t>.</a:t>
            </a:r>
          </a:p>
          <a:p>
            <a:pPr algn="ctr"/>
            <a:r>
              <a:rPr lang="en-US" sz="1600" i="1" dirty="0">
                <a:solidFill>
                  <a:schemeClr val="accent1">
                    <a:lumMod val="75000"/>
                  </a:schemeClr>
                </a:solidFill>
              </a:rPr>
              <a:t>Impasse Resolved </a:t>
            </a:r>
          </a:p>
          <a:p>
            <a:pPr algn="ctr"/>
            <a:r>
              <a:rPr lang="en-US" sz="1600" i="1" dirty="0">
                <a:solidFill>
                  <a:schemeClr val="accent1">
                    <a:lumMod val="75000"/>
                  </a:schemeClr>
                </a:solidFill>
              </a:rPr>
              <a:t>&amp; Goal Attained</a:t>
            </a:r>
          </a:p>
        </p:txBody>
      </p:sp>
      <p:sp>
        <p:nvSpPr>
          <p:cNvPr id="61" name="TextBox 60"/>
          <p:cNvSpPr txBox="1"/>
          <p:nvPr/>
        </p:nvSpPr>
        <p:spPr>
          <a:xfrm>
            <a:off x="1380766" y="4329447"/>
            <a:ext cx="1847147" cy="830997"/>
          </a:xfrm>
          <a:prstGeom prst="rect">
            <a:avLst/>
          </a:prstGeom>
          <a:noFill/>
        </p:spPr>
        <p:txBody>
          <a:bodyPr wrap="square" rtlCol="0">
            <a:spAutoFit/>
          </a:bodyPr>
          <a:lstStyle/>
          <a:p>
            <a:pPr algn="ctr"/>
            <a:r>
              <a:rPr lang="en-US" sz="1600" b="1" dirty="0">
                <a:solidFill>
                  <a:schemeClr val="accent1">
                    <a:lumMod val="75000"/>
                  </a:schemeClr>
                </a:solidFill>
              </a:rPr>
              <a:t>2c </a:t>
            </a:r>
          </a:p>
          <a:p>
            <a:pPr algn="ctr"/>
            <a:r>
              <a:rPr lang="en-US" sz="1600" i="1" dirty="0">
                <a:solidFill>
                  <a:schemeClr val="accent1">
                    <a:lumMod val="75000"/>
                  </a:schemeClr>
                </a:solidFill>
              </a:rPr>
              <a:t>Impasse </a:t>
            </a:r>
          </a:p>
          <a:p>
            <a:pPr algn="ctr"/>
            <a:r>
              <a:rPr lang="en-US" sz="1600" i="1" dirty="0">
                <a:solidFill>
                  <a:schemeClr val="accent1">
                    <a:lumMod val="75000"/>
                  </a:schemeClr>
                </a:solidFill>
              </a:rPr>
              <a:t>Resolved</a:t>
            </a:r>
          </a:p>
        </p:txBody>
      </p:sp>
      <p:sp>
        <p:nvSpPr>
          <p:cNvPr id="62" name="TextBox 61"/>
          <p:cNvSpPr txBox="1"/>
          <p:nvPr/>
        </p:nvSpPr>
        <p:spPr>
          <a:xfrm>
            <a:off x="5913293" y="2278021"/>
            <a:ext cx="1847147" cy="584776"/>
          </a:xfrm>
          <a:prstGeom prst="rect">
            <a:avLst/>
          </a:prstGeom>
          <a:noFill/>
        </p:spPr>
        <p:txBody>
          <a:bodyPr wrap="square" rtlCol="0">
            <a:spAutoFit/>
          </a:bodyPr>
          <a:lstStyle/>
          <a:p>
            <a:pPr algn="ctr"/>
            <a:r>
              <a:rPr lang="en-US" sz="1600" b="1" dirty="0">
                <a:solidFill>
                  <a:srgbClr val="376092"/>
                </a:solidFill>
              </a:rPr>
              <a:t>3a </a:t>
            </a:r>
            <a:r>
              <a:rPr lang="en-US" sz="1600" i="1" dirty="0">
                <a:solidFill>
                  <a:srgbClr val="376092"/>
                </a:solidFill>
              </a:rPr>
              <a:t>Failure/Goals </a:t>
            </a:r>
          </a:p>
          <a:p>
            <a:pPr algn="ctr"/>
            <a:r>
              <a:rPr lang="en-US" sz="1600" i="1" dirty="0">
                <a:solidFill>
                  <a:srgbClr val="376092"/>
                </a:solidFill>
              </a:rPr>
              <a:t>    Blocked</a:t>
            </a:r>
          </a:p>
        </p:txBody>
      </p:sp>
      <p:sp>
        <p:nvSpPr>
          <p:cNvPr id="63" name="TextBox 62"/>
          <p:cNvSpPr txBox="1"/>
          <p:nvPr/>
        </p:nvSpPr>
        <p:spPr>
          <a:xfrm>
            <a:off x="8282533" y="2288591"/>
            <a:ext cx="2650866" cy="584776"/>
          </a:xfrm>
          <a:prstGeom prst="rect">
            <a:avLst/>
          </a:prstGeom>
          <a:noFill/>
        </p:spPr>
        <p:txBody>
          <a:bodyPr wrap="square" rtlCol="0">
            <a:spAutoFit/>
          </a:bodyPr>
          <a:lstStyle/>
          <a:p>
            <a:pPr algn="ctr"/>
            <a:r>
              <a:rPr lang="en-US" sz="1600" b="1" dirty="0">
                <a:solidFill>
                  <a:srgbClr val="376092"/>
                </a:solidFill>
              </a:rPr>
              <a:t>4a  </a:t>
            </a:r>
            <a:r>
              <a:rPr lang="en-US" sz="1600" i="1" dirty="0">
                <a:solidFill>
                  <a:srgbClr val="376092"/>
                </a:solidFill>
              </a:rPr>
              <a:t>Persistent Failure/ </a:t>
            </a:r>
          </a:p>
          <a:p>
            <a:pPr algn="ctr"/>
            <a:r>
              <a:rPr lang="en-US" sz="1600" i="1" dirty="0">
                <a:solidFill>
                  <a:srgbClr val="376092"/>
                </a:solidFill>
              </a:rPr>
              <a:t>Hopelessness</a:t>
            </a:r>
          </a:p>
        </p:txBody>
      </p:sp>
      <p:sp>
        <p:nvSpPr>
          <p:cNvPr id="64" name="TextBox 63"/>
          <p:cNvSpPr txBox="1"/>
          <p:nvPr/>
        </p:nvSpPr>
        <p:spPr>
          <a:xfrm>
            <a:off x="2492117" y="4542259"/>
            <a:ext cx="2457952" cy="338554"/>
          </a:xfrm>
          <a:prstGeom prst="rect">
            <a:avLst/>
          </a:prstGeom>
          <a:noFill/>
        </p:spPr>
        <p:txBody>
          <a:bodyPr wrap="square" rtlCol="0">
            <a:spAutoFit/>
          </a:bodyPr>
          <a:lstStyle/>
          <a:p>
            <a:pPr algn="ctr"/>
            <a:r>
              <a:rPr lang="en-US" sz="1600" b="1" dirty="0">
                <a:solidFill>
                  <a:srgbClr val="376092"/>
                </a:solidFill>
              </a:rPr>
              <a:t>2a </a:t>
            </a:r>
            <a:r>
              <a:rPr lang="en-US" sz="1600" i="1" dirty="0">
                <a:solidFill>
                  <a:srgbClr val="376092"/>
                </a:solidFill>
              </a:rPr>
              <a:t>Impasse Resolved</a:t>
            </a:r>
          </a:p>
        </p:txBody>
      </p:sp>
      <p:sp>
        <p:nvSpPr>
          <p:cNvPr id="4" name="Oval 3"/>
          <p:cNvSpPr/>
          <p:nvPr/>
        </p:nvSpPr>
        <p:spPr>
          <a:xfrm rot="5400000">
            <a:off x="5119923" y="2706384"/>
            <a:ext cx="1924443" cy="1852056"/>
          </a:xfrm>
          <a:prstGeom prst="ellipse">
            <a:avLst/>
          </a:prstGeom>
          <a:noFill/>
          <a:ln w="28575" cmpd="sng">
            <a:gradFill flip="none" rotWithShape="1">
              <a:gsLst>
                <a:gs pos="48000">
                  <a:srgbClr val="595959"/>
                </a:gs>
                <a:gs pos="53000">
                  <a:srgbClr val="FFFFFF"/>
                </a:gs>
              </a:gsLst>
              <a:lin ang="0" scaled="1"/>
              <a:tileRect/>
            </a:gra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726969" y="2757063"/>
            <a:ext cx="1924443" cy="1852056"/>
          </a:xfrm>
          <a:prstGeom prst="ellipse">
            <a:avLst/>
          </a:prstGeom>
          <a:noFill/>
          <a:ln w="28575" cmpd="sng">
            <a:solidFill>
              <a:srgbClr val="59595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338549" y="1524001"/>
            <a:ext cx="2665946" cy="4300483"/>
          </a:xfrm>
          <a:prstGeom prst="ellipse">
            <a:avLst/>
          </a:prstGeom>
          <a:noFill/>
          <a:ln w="28575" cmpd="sng">
            <a:solidFill>
              <a:srgbClr val="595959"/>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966053" y="970475"/>
            <a:ext cx="1540459"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Surprise</a:t>
            </a:r>
          </a:p>
          <a:p>
            <a:pPr algn="ctr"/>
            <a:r>
              <a:rPr lang="en-US" sz="1600" i="1" dirty="0">
                <a:solidFill>
                  <a:schemeClr val="tx1"/>
                </a:solidFill>
              </a:rPr>
              <a:t>Novelty</a:t>
            </a:r>
          </a:p>
        </p:txBody>
      </p:sp>
      <p:sp>
        <p:nvSpPr>
          <p:cNvPr id="40" name="Rectangle 39"/>
          <p:cNvSpPr/>
          <p:nvPr/>
        </p:nvSpPr>
        <p:spPr>
          <a:xfrm>
            <a:off x="1676772" y="3247240"/>
            <a:ext cx="1551140"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Eng. Conc. </a:t>
            </a:r>
          </a:p>
          <a:p>
            <a:pPr algn="ctr"/>
            <a:r>
              <a:rPr lang="en-US" sz="1600" i="1" dirty="0">
                <a:solidFill>
                  <a:schemeClr val="tx1"/>
                </a:solidFill>
              </a:rPr>
              <a:t>Equilibrium</a:t>
            </a:r>
          </a:p>
        </p:txBody>
      </p:sp>
      <p:sp>
        <p:nvSpPr>
          <p:cNvPr id="42" name="Rectangle 41"/>
          <p:cNvSpPr/>
          <p:nvPr/>
        </p:nvSpPr>
        <p:spPr>
          <a:xfrm>
            <a:off x="2889901" y="5477992"/>
            <a:ext cx="1540459"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Delight</a:t>
            </a:r>
          </a:p>
          <a:p>
            <a:pPr algn="ctr"/>
            <a:r>
              <a:rPr lang="en-US" sz="1600" i="1" dirty="0">
                <a:solidFill>
                  <a:schemeClr val="tx1"/>
                </a:solidFill>
              </a:rPr>
              <a:t>Achievement</a:t>
            </a:r>
          </a:p>
        </p:txBody>
      </p:sp>
      <p:sp>
        <p:nvSpPr>
          <p:cNvPr id="43" name="Rectangle 42"/>
          <p:cNvSpPr/>
          <p:nvPr/>
        </p:nvSpPr>
        <p:spPr>
          <a:xfrm>
            <a:off x="4164194" y="3211473"/>
            <a:ext cx="1540459"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Confusion</a:t>
            </a:r>
          </a:p>
          <a:p>
            <a:pPr algn="ctr"/>
            <a:r>
              <a:rPr lang="en-US" sz="1600" i="1" dirty="0">
                <a:solidFill>
                  <a:schemeClr val="tx1"/>
                </a:solidFill>
              </a:rPr>
              <a:t>Disequilibrium</a:t>
            </a:r>
          </a:p>
        </p:txBody>
      </p:sp>
      <p:sp>
        <p:nvSpPr>
          <p:cNvPr id="44" name="Oval 43"/>
          <p:cNvSpPr/>
          <p:nvPr/>
        </p:nvSpPr>
        <p:spPr>
          <a:xfrm rot="5400000">
            <a:off x="7565510" y="2748083"/>
            <a:ext cx="1924443" cy="1852056"/>
          </a:xfrm>
          <a:prstGeom prst="ellipse">
            <a:avLst/>
          </a:prstGeom>
          <a:noFill/>
          <a:ln w="28575" cmpd="sng">
            <a:gradFill flip="none" rotWithShape="1">
              <a:gsLst>
                <a:gs pos="48000">
                  <a:srgbClr val="595959"/>
                </a:gs>
                <a:gs pos="53000">
                  <a:srgbClr val="FFFFFF"/>
                </a:gs>
              </a:gsLst>
              <a:lin ang="0" scaled="1"/>
              <a:tileRect/>
            </a:gra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434326" y="3211473"/>
            <a:ext cx="1540459"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Frustration</a:t>
            </a:r>
          </a:p>
          <a:p>
            <a:pPr algn="ctr"/>
            <a:r>
              <a:rPr lang="en-US" sz="1600" i="1" dirty="0">
                <a:solidFill>
                  <a:schemeClr val="tx1"/>
                </a:solidFill>
              </a:rPr>
              <a:t>Stuck</a:t>
            </a:r>
          </a:p>
        </p:txBody>
      </p:sp>
      <p:sp>
        <p:nvSpPr>
          <p:cNvPr id="66" name="Rectangle 65"/>
          <p:cNvSpPr/>
          <p:nvPr/>
        </p:nvSpPr>
        <p:spPr>
          <a:xfrm>
            <a:off x="8857562" y="3267466"/>
            <a:ext cx="1540459" cy="8600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Boredom</a:t>
            </a:r>
          </a:p>
          <a:p>
            <a:pPr algn="ctr"/>
            <a:r>
              <a:rPr lang="en-US" sz="1600" i="1" dirty="0">
                <a:solidFill>
                  <a:schemeClr val="tx1"/>
                </a:solidFill>
              </a:rPr>
              <a:t>Disengaged</a:t>
            </a:r>
          </a:p>
        </p:txBody>
      </p:sp>
      <p:sp>
        <p:nvSpPr>
          <p:cNvPr id="67" name="Isosceles Triangle 66"/>
          <p:cNvSpPr/>
          <p:nvPr/>
        </p:nvSpPr>
        <p:spPr>
          <a:xfrm rot="19338309">
            <a:off x="2741427" y="4057731"/>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Isosceles Triangle 67"/>
          <p:cNvSpPr/>
          <p:nvPr/>
        </p:nvSpPr>
        <p:spPr>
          <a:xfrm rot="8862772">
            <a:off x="4357675" y="3028969"/>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Isosceles Triangle 68"/>
          <p:cNvSpPr/>
          <p:nvPr/>
        </p:nvSpPr>
        <p:spPr>
          <a:xfrm rot="10274676">
            <a:off x="4845055" y="3030867"/>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Isosceles Triangle 69"/>
          <p:cNvSpPr/>
          <p:nvPr/>
        </p:nvSpPr>
        <p:spPr>
          <a:xfrm rot="8636445">
            <a:off x="6746630" y="3029630"/>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Isosceles Triangle 70"/>
          <p:cNvSpPr/>
          <p:nvPr/>
        </p:nvSpPr>
        <p:spPr>
          <a:xfrm rot="2528525">
            <a:off x="2898782" y="1680290"/>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Isosceles Triangle 71"/>
          <p:cNvSpPr/>
          <p:nvPr/>
        </p:nvSpPr>
        <p:spPr>
          <a:xfrm rot="9030966">
            <a:off x="9207417" y="3101751"/>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Isosceles Triangle 72"/>
          <p:cNvSpPr/>
          <p:nvPr/>
        </p:nvSpPr>
        <p:spPr>
          <a:xfrm rot="13418063">
            <a:off x="4229267" y="5404554"/>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26602" y="114260"/>
            <a:ext cx="6578094" cy="584775"/>
          </a:xfrm>
          <a:prstGeom prst="rect">
            <a:avLst/>
          </a:prstGeom>
        </p:spPr>
        <p:txBody>
          <a:bodyPr wrap="square">
            <a:spAutoFit/>
          </a:bodyPr>
          <a:lstStyle/>
          <a:p>
            <a:r>
              <a:rPr lang="en-US" sz="3200" dirty="0" err="1">
                <a:solidFill>
                  <a:schemeClr val="bg1">
                    <a:lumMod val="50000"/>
                  </a:schemeClr>
                </a:solidFill>
                <a:latin typeface="Arial Black"/>
                <a:cs typeface="Arial Black"/>
              </a:rPr>
              <a:t>D’Mello</a:t>
            </a:r>
            <a:r>
              <a:rPr lang="en-US" sz="3200" dirty="0">
                <a:solidFill>
                  <a:schemeClr val="bg1">
                    <a:lumMod val="50000"/>
                  </a:schemeClr>
                </a:solidFill>
                <a:latin typeface="Arial Black"/>
                <a:cs typeface="Arial Black"/>
              </a:rPr>
              <a:t> &amp;</a:t>
            </a:r>
            <a:r>
              <a:rPr lang="en-US" sz="3200" dirty="0" err="1">
                <a:solidFill>
                  <a:schemeClr val="bg1">
                    <a:lumMod val="50000"/>
                  </a:schemeClr>
                </a:solidFill>
                <a:latin typeface="Arial Black"/>
                <a:cs typeface="Arial Black"/>
              </a:rPr>
              <a:t>Graesser</a:t>
            </a:r>
            <a:r>
              <a:rPr lang="en-US" sz="3200" dirty="0">
                <a:solidFill>
                  <a:schemeClr val="bg1">
                    <a:lumMod val="50000"/>
                  </a:schemeClr>
                </a:solidFill>
                <a:latin typeface="Arial Black"/>
                <a:cs typeface="Arial Black"/>
              </a:rPr>
              <a:t> H1 Model</a:t>
            </a:r>
          </a:p>
        </p:txBody>
      </p:sp>
      <p:sp>
        <p:nvSpPr>
          <p:cNvPr id="29" name="Isosceles Triangle 28"/>
          <p:cNvSpPr/>
          <p:nvPr/>
        </p:nvSpPr>
        <p:spPr>
          <a:xfrm rot="21360760">
            <a:off x="2243612" y="4054188"/>
            <a:ext cx="245877" cy="219445"/>
          </a:xfrm>
          <a:prstGeom prst="triangle">
            <a:avLst/>
          </a:prstGeom>
          <a:solidFill>
            <a:schemeClr val="tx1">
              <a:lumMod val="65000"/>
              <a:lumOff val="3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68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215E-005D-224C-9064-B24E5EDE5E15}"/>
              </a:ext>
            </a:extLst>
          </p:cNvPr>
          <p:cNvSpPr>
            <a:spLocks noGrp="1"/>
          </p:cNvSpPr>
          <p:nvPr>
            <p:ph type="title"/>
          </p:nvPr>
        </p:nvSpPr>
        <p:spPr/>
        <p:txBody>
          <a:bodyPr>
            <a:normAutofit fontScale="90000"/>
          </a:bodyPr>
          <a:lstStyle/>
          <a:p>
            <a:r>
              <a:rPr lang="en-US" dirty="0"/>
              <a:t>What kinds of things do you think are important for understanding how to respond to students affective needs?</a:t>
            </a:r>
          </a:p>
        </p:txBody>
      </p:sp>
      <p:sp>
        <p:nvSpPr>
          <p:cNvPr id="3" name="Text Placeholder 2">
            <a:extLst>
              <a:ext uri="{FF2B5EF4-FFF2-40B4-BE49-F238E27FC236}">
                <a16:creationId xmlns:a16="http://schemas.microsoft.com/office/drawing/2014/main" id="{EFF8DCED-A30C-D84D-AB07-5767C4E17320}"/>
              </a:ext>
            </a:extLst>
          </p:cNvPr>
          <p:cNvSpPr>
            <a:spLocks noGrp="1"/>
          </p:cNvSpPr>
          <p:nvPr>
            <p:ph type="body" idx="1"/>
          </p:nvPr>
        </p:nvSpPr>
        <p:spPr/>
        <p:txBody>
          <a:bodyPr/>
          <a:lstStyle/>
          <a:p>
            <a:r>
              <a:rPr lang="en-US" dirty="0"/>
              <a:t>Traits</a:t>
            </a:r>
          </a:p>
        </p:txBody>
      </p:sp>
      <p:sp>
        <p:nvSpPr>
          <p:cNvPr id="4" name="Content Placeholder 3">
            <a:extLst>
              <a:ext uri="{FF2B5EF4-FFF2-40B4-BE49-F238E27FC236}">
                <a16:creationId xmlns:a16="http://schemas.microsoft.com/office/drawing/2014/main" id="{F84B7B6E-9040-6D4C-ACD7-A3B8DBF2C9C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B8B64323-A914-CF45-803A-80CC01376C4A}"/>
              </a:ext>
            </a:extLst>
          </p:cNvPr>
          <p:cNvSpPr>
            <a:spLocks noGrp="1"/>
          </p:cNvSpPr>
          <p:nvPr>
            <p:ph type="body" sz="quarter" idx="3"/>
          </p:nvPr>
        </p:nvSpPr>
        <p:spPr/>
        <p:txBody>
          <a:bodyPr/>
          <a:lstStyle/>
          <a:p>
            <a:r>
              <a:rPr lang="en-US" dirty="0"/>
              <a:t>States</a:t>
            </a:r>
          </a:p>
        </p:txBody>
      </p:sp>
      <p:sp>
        <p:nvSpPr>
          <p:cNvPr id="6" name="Content Placeholder 5">
            <a:extLst>
              <a:ext uri="{FF2B5EF4-FFF2-40B4-BE49-F238E27FC236}">
                <a16:creationId xmlns:a16="http://schemas.microsoft.com/office/drawing/2014/main" id="{7CC432D2-0AE8-DF43-94AF-1D89BCF166D3}"/>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30951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1 person and indoor">
            <a:extLst>
              <a:ext uri="{FF2B5EF4-FFF2-40B4-BE49-F238E27FC236}">
                <a16:creationId xmlns:a16="http://schemas.microsoft.com/office/drawing/2014/main" id="{25985F24-EA25-6E40-B314-A1065F92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82" y="184691"/>
            <a:ext cx="1626354" cy="1626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36EA21C7-FF91-A841-97E9-39A12B2C2312}"/>
              </a:ext>
            </a:extLst>
          </p:cNvPr>
          <p:cNvPicPr>
            <a:picLocks noChangeAspect="1"/>
          </p:cNvPicPr>
          <p:nvPr/>
        </p:nvPicPr>
        <p:blipFill>
          <a:blip r:embed="rId3"/>
          <a:stretch>
            <a:fillRect/>
          </a:stretch>
        </p:blipFill>
        <p:spPr>
          <a:xfrm>
            <a:off x="2112886" y="1201567"/>
            <a:ext cx="8822158" cy="5420625"/>
          </a:xfrm>
          <a:prstGeom prst="rect">
            <a:avLst/>
          </a:prstGeom>
        </p:spPr>
      </p:pic>
      <p:sp>
        <p:nvSpPr>
          <p:cNvPr id="6" name="TextBox 5">
            <a:extLst>
              <a:ext uri="{FF2B5EF4-FFF2-40B4-BE49-F238E27FC236}">
                <a16:creationId xmlns:a16="http://schemas.microsoft.com/office/drawing/2014/main" id="{CFFD2C2B-5B7D-0641-AA8F-54AC09C9FDF9}"/>
              </a:ext>
            </a:extLst>
          </p:cNvPr>
          <p:cNvSpPr txBox="1"/>
          <p:nvPr/>
        </p:nvSpPr>
        <p:spPr>
          <a:xfrm>
            <a:off x="1864036" y="278237"/>
            <a:ext cx="10327964" cy="923330"/>
          </a:xfrm>
          <a:prstGeom prst="rect">
            <a:avLst/>
          </a:prstGeom>
          <a:noFill/>
        </p:spPr>
        <p:txBody>
          <a:bodyPr wrap="square">
            <a:spAutoFit/>
          </a:bodyPr>
          <a:lstStyle/>
          <a:p>
            <a:pPr marL="0" indent="0">
              <a:buNone/>
            </a:pPr>
            <a:r>
              <a:rPr lang="en-US" sz="1800" dirty="0" err="1">
                <a:solidFill>
                  <a:schemeClr val="bg1">
                    <a:lumMod val="50000"/>
                  </a:schemeClr>
                </a:solidFill>
                <a:latin typeface="Times New Roman" panose="02020603050405020304" pitchFamily="18" charset="0"/>
                <a:cs typeface="Times New Roman" panose="02020603050405020304" pitchFamily="18" charset="0"/>
              </a:rPr>
              <a:t>DeFalco</a:t>
            </a:r>
            <a:r>
              <a:rPr lang="en-US" sz="1800" dirty="0">
                <a:solidFill>
                  <a:schemeClr val="bg1">
                    <a:lumMod val="50000"/>
                  </a:schemeClr>
                </a:solidFill>
                <a:latin typeface="Times New Roman" panose="02020603050405020304" pitchFamily="18" charset="0"/>
                <a:cs typeface="Times New Roman" panose="02020603050405020304" pitchFamily="18" charset="0"/>
              </a:rPr>
              <a:t>, J.A., Rowe, J.P., Paquette, L., </a:t>
            </a:r>
            <a:r>
              <a:rPr lang="en-US" sz="1800" dirty="0" err="1">
                <a:solidFill>
                  <a:schemeClr val="bg1">
                    <a:lumMod val="50000"/>
                  </a:schemeClr>
                </a:solidFill>
                <a:latin typeface="Times New Roman" panose="02020603050405020304" pitchFamily="18" charset="0"/>
                <a:cs typeface="Times New Roman" panose="02020603050405020304" pitchFamily="18" charset="0"/>
              </a:rPr>
              <a:t>Georgoulas</a:t>
            </a:r>
            <a:r>
              <a:rPr lang="en-US" sz="1800" dirty="0">
                <a:solidFill>
                  <a:schemeClr val="bg1">
                    <a:lumMod val="50000"/>
                  </a:schemeClr>
                </a:solidFill>
                <a:latin typeface="Times New Roman" panose="02020603050405020304" pitchFamily="18" charset="0"/>
                <a:cs typeface="Times New Roman" panose="02020603050405020304" pitchFamily="18" charset="0"/>
              </a:rPr>
              <a:t>-Sherry, V., Brawner, K., Mott, B.W., Baker, R.S., Lester, J.C. (2018) Detecting and Addressing Frustration in a Serious Game for Military Training. International Journal of Artificial Intelligence and Education, 28 (2), 152-193. </a:t>
            </a:r>
          </a:p>
        </p:txBody>
      </p:sp>
      <p:sp>
        <p:nvSpPr>
          <p:cNvPr id="7" name="Rectangle 6">
            <a:extLst>
              <a:ext uri="{FF2B5EF4-FFF2-40B4-BE49-F238E27FC236}">
                <a16:creationId xmlns:a16="http://schemas.microsoft.com/office/drawing/2014/main" id="{E611C167-BDF2-A845-AB67-14EF38DAF5CC}"/>
              </a:ext>
            </a:extLst>
          </p:cNvPr>
          <p:cNvSpPr/>
          <p:nvPr/>
        </p:nvSpPr>
        <p:spPr>
          <a:xfrm>
            <a:off x="1988597" y="2124897"/>
            <a:ext cx="9339309" cy="73371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54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021F8B56-0AC2-DF45-99E5-A0414BD62C75}"/>
              </a:ext>
            </a:extLst>
          </p:cNvPr>
          <p:cNvPicPr>
            <a:picLocks noChangeAspect="1"/>
          </p:cNvPicPr>
          <p:nvPr/>
        </p:nvPicPr>
        <p:blipFill>
          <a:blip r:embed="rId3"/>
          <a:stretch>
            <a:fillRect/>
          </a:stretch>
        </p:blipFill>
        <p:spPr>
          <a:xfrm>
            <a:off x="3886200" y="2711450"/>
            <a:ext cx="4419600" cy="1435100"/>
          </a:xfrm>
          <a:prstGeom prst="rect">
            <a:avLst/>
          </a:prstGeom>
        </p:spPr>
      </p:pic>
      <p:pic>
        <p:nvPicPr>
          <p:cNvPr id="15" name="Picture 14" descr="Table&#10;&#10;Description automatically generated">
            <a:extLst>
              <a:ext uri="{FF2B5EF4-FFF2-40B4-BE49-F238E27FC236}">
                <a16:creationId xmlns:a16="http://schemas.microsoft.com/office/drawing/2014/main" id="{7C48D1D9-17CC-6D46-8349-F7367AA9CAA3}"/>
              </a:ext>
            </a:extLst>
          </p:cNvPr>
          <p:cNvPicPr>
            <a:picLocks noChangeAspect="1"/>
          </p:cNvPicPr>
          <p:nvPr/>
        </p:nvPicPr>
        <p:blipFill>
          <a:blip r:embed="rId4"/>
          <a:stretch>
            <a:fillRect/>
          </a:stretch>
        </p:blipFill>
        <p:spPr>
          <a:xfrm>
            <a:off x="1256793" y="870339"/>
            <a:ext cx="9678414" cy="5117322"/>
          </a:xfrm>
          <a:prstGeom prst="rect">
            <a:avLst/>
          </a:prstGeom>
        </p:spPr>
      </p:pic>
      <p:sp>
        <p:nvSpPr>
          <p:cNvPr id="2" name="TextBox 1">
            <a:extLst>
              <a:ext uri="{FF2B5EF4-FFF2-40B4-BE49-F238E27FC236}">
                <a16:creationId xmlns:a16="http://schemas.microsoft.com/office/drawing/2014/main" id="{76C814A9-0468-ED43-9B29-CF736567F4E9}"/>
              </a:ext>
            </a:extLst>
          </p:cNvPr>
          <p:cNvSpPr txBox="1"/>
          <p:nvPr/>
        </p:nvSpPr>
        <p:spPr>
          <a:xfrm>
            <a:off x="7173156" y="6143348"/>
            <a:ext cx="4856085" cy="923330"/>
          </a:xfrm>
          <a:prstGeom prst="rect">
            <a:avLst/>
          </a:prstGeom>
          <a:noFill/>
        </p:spPr>
        <p:txBody>
          <a:bodyPr wrap="square" rtlCol="0">
            <a:spAutoFit/>
          </a:bodyPr>
          <a:lstStyle/>
          <a:p>
            <a:r>
              <a:rPr lang="en-US" dirty="0"/>
              <a:t>Note:  	Kappa scales from -1 to 1, 0=chance 	A’ scales from 0 to 1, .5=chance </a:t>
            </a:r>
          </a:p>
          <a:p>
            <a:r>
              <a:rPr lang="en-US" dirty="0"/>
              <a:t> </a:t>
            </a:r>
          </a:p>
        </p:txBody>
      </p:sp>
      <p:sp>
        <p:nvSpPr>
          <p:cNvPr id="7" name="Rectangle 6">
            <a:extLst>
              <a:ext uri="{FF2B5EF4-FFF2-40B4-BE49-F238E27FC236}">
                <a16:creationId xmlns:a16="http://schemas.microsoft.com/office/drawing/2014/main" id="{92740E50-9597-294A-A7A0-0B0DBA4D9106}"/>
              </a:ext>
            </a:extLst>
          </p:cNvPr>
          <p:cNvSpPr/>
          <p:nvPr/>
        </p:nvSpPr>
        <p:spPr>
          <a:xfrm>
            <a:off x="4634143" y="1971521"/>
            <a:ext cx="1461857" cy="3745698"/>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30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low confidence">
            <a:extLst>
              <a:ext uri="{FF2B5EF4-FFF2-40B4-BE49-F238E27FC236}">
                <a16:creationId xmlns:a16="http://schemas.microsoft.com/office/drawing/2014/main" id="{924B147F-4998-9641-ABD7-6998C487F451}"/>
              </a:ext>
            </a:extLst>
          </p:cNvPr>
          <p:cNvPicPr>
            <a:picLocks noChangeAspect="1"/>
          </p:cNvPicPr>
          <p:nvPr/>
        </p:nvPicPr>
        <p:blipFill>
          <a:blip r:embed="rId2"/>
          <a:stretch>
            <a:fillRect/>
          </a:stretch>
        </p:blipFill>
        <p:spPr>
          <a:xfrm>
            <a:off x="306582" y="932155"/>
            <a:ext cx="11266201" cy="3658278"/>
          </a:xfrm>
          <a:prstGeom prst="rect">
            <a:avLst/>
          </a:prstGeom>
        </p:spPr>
      </p:pic>
      <p:sp>
        <p:nvSpPr>
          <p:cNvPr id="4" name="TextBox 3">
            <a:extLst>
              <a:ext uri="{FF2B5EF4-FFF2-40B4-BE49-F238E27FC236}">
                <a16:creationId xmlns:a16="http://schemas.microsoft.com/office/drawing/2014/main" id="{182C7F53-12AC-8142-8836-D5C855C2C798}"/>
              </a:ext>
            </a:extLst>
          </p:cNvPr>
          <p:cNvSpPr txBox="1"/>
          <p:nvPr/>
        </p:nvSpPr>
        <p:spPr>
          <a:xfrm>
            <a:off x="7173156" y="6143348"/>
            <a:ext cx="4856085" cy="923330"/>
          </a:xfrm>
          <a:prstGeom prst="rect">
            <a:avLst/>
          </a:prstGeom>
          <a:noFill/>
        </p:spPr>
        <p:txBody>
          <a:bodyPr wrap="square" rtlCol="0">
            <a:spAutoFit/>
          </a:bodyPr>
          <a:lstStyle/>
          <a:p>
            <a:r>
              <a:rPr lang="en-US" dirty="0"/>
              <a:t>Note:  	Kappa scales from -1 to 1, 0=chance 	A’ scales from 0 to 1, .5=chance </a:t>
            </a:r>
          </a:p>
          <a:p>
            <a:r>
              <a:rPr lang="en-US" dirty="0"/>
              <a:t> </a:t>
            </a:r>
          </a:p>
        </p:txBody>
      </p:sp>
    </p:spTree>
    <p:extLst>
      <p:ext uri="{BB962C8B-B14F-4D97-AF65-F5344CB8AC3E}">
        <p14:creationId xmlns:p14="http://schemas.microsoft.com/office/powerpoint/2010/main" val="162478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4A3C-9E6C-724C-A26F-C750F17E4112}"/>
              </a:ext>
            </a:extLst>
          </p:cNvPr>
          <p:cNvSpPr>
            <a:spLocks noGrp="1"/>
          </p:cNvSpPr>
          <p:nvPr>
            <p:ph type="title"/>
          </p:nvPr>
        </p:nvSpPr>
        <p:spPr/>
        <p:txBody>
          <a:bodyPr>
            <a:normAutofit/>
          </a:bodyPr>
          <a:lstStyle/>
          <a:p>
            <a:r>
              <a:rPr lang="en-US" dirty="0"/>
              <a:t>Warm-up Activity</a:t>
            </a:r>
            <a:br>
              <a:rPr lang="en-US" dirty="0"/>
            </a:br>
            <a:endParaRPr lang="en-US" dirty="0"/>
          </a:p>
        </p:txBody>
      </p:sp>
      <p:sp>
        <p:nvSpPr>
          <p:cNvPr id="3" name="Content Placeholder 2">
            <a:extLst>
              <a:ext uri="{FF2B5EF4-FFF2-40B4-BE49-F238E27FC236}">
                <a16:creationId xmlns:a16="http://schemas.microsoft.com/office/drawing/2014/main" id="{5DAC38A2-A7B1-4841-90C6-F540966B3C65}"/>
              </a:ext>
            </a:extLst>
          </p:cNvPr>
          <p:cNvSpPr>
            <a:spLocks noGrp="1"/>
          </p:cNvSpPr>
          <p:nvPr>
            <p:ph idx="1"/>
          </p:nvPr>
        </p:nvSpPr>
        <p:spPr/>
        <p:txBody>
          <a:bodyPr/>
          <a:lstStyle/>
          <a:p>
            <a:r>
              <a:rPr lang="en-US" dirty="0"/>
              <a:t>What has made you feel competent/incompetent?</a:t>
            </a:r>
          </a:p>
          <a:p>
            <a:r>
              <a:rPr lang="en-US" dirty="0"/>
              <a:t>When have you felt most incapable of doing something?</a:t>
            </a:r>
          </a:p>
          <a:p>
            <a:r>
              <a:rPr lang="en-US" dirty="0"/>
              <a:t>What has helped you when you struggle?</a:t>
            </a:r>
          </a:p>
          <a:p>
            <a:r>
              <a:rPr lang="en-US" dirty="0"/>
              <a:t>Who have you found most supportive?</a:t>
            </a:r>
          </a:p>
          <a:p>
            <a:r>
              <a:rPr lang="en-US" dirty="0"/>
              <a:t>What have you done when you couldn’t find someone supportive?</a:t>
            </a:r>
          </a:p>
          <a:p>
            <a:endParaRPr lang="en-US" dirty="0"/>
          </a:p>
        </p:txBody>
      </p:sp>
    </p:spTree>
    <p:extLst>
      <p:ext uri="{BB962C8B-B14F-4D97-AF65-F5344CB8AC3E}">
        <p14:creationId xmlns:p14="http://schemas.microsoft.com/office/powerpoint/2010/main" val="238927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021F8B56-0AC2-DF45-99E5-A0414BD62C75}"/>
              </a:ext>
            </a:extLst>
          </p:cNvPr>
          <p:cNvPicPr>
            <a:picLocks noChangeAspect="1"/>
          </p:cNvPicPr>
          <p:nvPr/>
        </p:nvPicPr>
        <p:blipFill>
          <a:blip r:embed="rId2"/>
          <a:stretch>
            <a:fillRect/>
          </a:stretch>
        </p:blipFill>
        <p:spPr>
          <a:xfrm>
            <a:off x="185693" y="177428"/>
            <a:ext cx="5659395" cy="1837677"/>
          </a:xfrm>
          <a:prstGeom prst="rect">
            <a:avLst/>
          </a:prstGeom>
        </p:spPr>
      </p:pic>
      <p:pic>
        <p:nvPicPr>
          <p:cNvPr id="15" name="Picture 14" descr="Table&#10;&#10;Description automatically generated">
            <a:extLst>
              <a:ext uri="{FF2B5EF4-FFF2-40B4-BE49-F238E27FC236}">
                <a16:creationId xmlns:a16="http://schemas.microsoft.com/office/drawing/2014/main" id="{7C48D1D9-17CC-6D46-8349-F7367AA9CAA3}"/>
              </a:ext>
            </a:extLst>
          </p:cNvPr>
          <p:cNvPicPr>
            <a:picLocks noChangeAspect="1"/>
          </p:cNvPicPr>
          <p:nvPr/>
        </p:nvPicPr>
        <p:blipFill>
          <a:blip r:embed="rId3"/>
          <a:stretch>
            <a:fillRect/>
          </a:stretch>
        </p:blipFill>
        <p:spPr>
          <a:xfrm>
            <a:off x="5845088" y="177428"/>
            <a:ext cx="5952714" cy="3147412"/>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C7E9121C-AE77-2543-BEC8-7EABD45D0F64}"/>
              </a:ext>
            </a:extLst>
          </p:cNvPr>
          <p:cNvPicPr>
            <a:picLocks noChangeAspect="1"/>
          </p:cNvPicPr>
          <p:nvPr/>
        </p:nvPicPr>
        <p:blipFill>
          <a:blip r:embed="rId4"/>
          <a:stretch>
            <a:fillRect/>
          </a:stretch>
        </p:blipFill>
        <p:spPr>
          <a:xfrm>
            <a:off x="0" y="3285639"/>
            <a:ext cx="5552863" cy="1803085"/>
          </a:xfrm>
          <a:prstGeom prst="rect">
            <a:avLst/>
          </a:prstGeom>
        </p:spPr>
      </p:pic>
      <p:sp>
        <p:nvSpPr>
          <p:cNvPr id="10" name="Rectangle 9">
            <a:extLst>
              <a:ext uri="{FF2B5EF4-FFF2-40B4-BE49-F238E27FC236}">
                <a16:creationId xmlns:a16="http://schemas.microsoft.com/office/drawing/2014/main" id="{744B726C-54B0-9046-9E58-A278A5C11FD0}"/>
              </a:ext>
            </a:extLst>
          </p:cNvPr>
          <p:cNvSpPr/>
          <p:nvPr/>
        </p:nvSpPr>
        <p:spPr>
          <a:xfrm>
            <a:off x="7936637" y="506027"/>
            <a:ext cx="884808" cy="281881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89AD8D-9838-314E-9DB1-7F649BE181A3}"/>
              </a:ext>
            </a:extLst>
          </p:cNvPr>
          <p:cNvSpPr txBox="1"/>
          <p:nvPr/>
        </p:nvSpPr>
        <p:spPr>
          <a:xfrm>
            <a:off x="308497" y="6032351"/>
            <a:ext cx="4856085" cy="923330"/>
          </a:xfrm>
          <a:prstGeom prst="rect">
            <a:avLst/>
          </a:prstGeom>
          <a:noFill/>
        </p:spPr>
        <p:txBody>
          <a:bodyPr wrap="square" rtlCol="0">
            <a:spAutoFit/>
          </a:bodyPr>
          <a:lstStyle/>
          <a:p>
            <a:r>
              <a:rPr lang="en-US" dirty="0">
                <a:solidFill>
                  <a:srgbClr val="C00000"/>
                </a:solidFill>
              </a:rPr>
              <a:t>Note:  	Kappa scales from -1 to 1, 0=chance 	A’ scales from 0 to 1, .5=chance </a:t>
            </a:r>
          </a:p>
          <a:p>
            <a:r>
              <a:rPr lang="en-US" dirty="0">
                <a:solidFill>
                  <a:srgbClr val="C00000"/>
                </a:solidFill>
              </a:rPr>
              <a:t> </a:t>
            </a:r>
          </a:p>
        </p:txBody>
      </p:sp>
      <p:pic>
        <p:nvPicPr>
          <p:cNvPr id="14" name="Picture 13" descr="Table&#10;&#10;Description automatically generated">
            <a:extLst>
              <a:ext uri="{FF2B5EF4-FFF2-40B4-BE49-F238E27FC236}">
                <a16:creationId xmlns:a16="http://schemas.microsoft.com/office/drawing/2014/main" id="{E7E40541-387C-0545-B291-BADD6EBB7D92}"/>
              </a:ext>
            </a:extLst>
          </p:cNvPr>
          <p:cNvPicPr>
            <a:picLocks noChangeAspect="1"/>
          </p:cNvPicPr>
          <p:nvPr/>
        </p:nvPicPr>
        <p:blipFill>
          <a:blip r:embed="rId5"/>
          <a:stretch>
            <a:fillRect/>
          </a:stretch>
        </p:blipFill>
        <p:spPr>
          <a:xfrm>
            <a:off x="5845088" y="3364042"/>
            <a:ext cx="6181150" cy="2867911"/>
          </a:xfrm>
          <a:prstGeom prst="rect">
            <a:avLst/>
          </a:prstGeom>
        </p:spPr>
      </p:pic>
      <p:sp>
        <p:nvSpPr>
          <p:cNvPr id="16" name="Rectangle 15">
            <a:extLst>
              <a:ext uri="{FF2B5EF4-FFF2-40B4-BE49-F238E27FC236}">
                <a16:creationId xmlns:a16="http://schemas.microsoft.com/office/drawing/2014/main" id="{66904074-1409-2148-ABB9-41094E358162}"/>
              </a:ext>
            </a:extLst>
          </p:cNvPr>
          <p:cNvSpPr/>
          <p:nvPr/>
        </p:nvSpPr>
        <p:spPr>
          <a:xfrm>
            <a:off x="7805257" y="3653439"/>
            <a:ext cx="1016187" cy="281881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3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021F8B56-0AC2-DF45-99E5-A0414BD62C75}"/>
              </a:ext>
            </a:extLst>
          </p:cNvPr>
          <p:cNvPicPr>
            <a:picLocks noChangeAspect="1"/>
          </p:cNvPicPr>
          <p:nvPr/>
        </p:nvPicPr>
        <p:blipFill>
          <a:blip r:embed="rId2"/>
          <a:stretch>
            <a:fillRect/>
          </a:stretch>
        </p:blipFill>
        <p:spPr>
          <a:xfrm>
            <a:off x="185693" y="177428"/>
            <a:ext cx="5659395" cy="1837677"/>
          </a:xfrm>
          <a:prstGeom prst="rect">
            <a:avLst/>
          </a:prstGeom>
        </p:spPr>
      </p:pic>
      <p:pic>
        <p:nvPicPr>
          <p:cNvPr id="15" name="Picture 14" descr="Table&#10;&#10;Description automatically generated">
            <a:extLst>
              <a:ext uri="{FF2B5EF4-FFF2-40B4-BE49-F238E27FC236}">
                <a16:creationId xmlns:a16="http://schemas.microsoft.com/office/drawing/2014/main" id="{7C48D1D9-17CC-6D46-8349-F7367AA9CAA3}"/>
              </a:ext>
            </a:extLst>
          </p:cNvPr>
          <p:cNvPicPr>
            <a:picLocks noChangeAspect="1"/>
          </p:cNvPicPr>
          <p:nvPr/>
        </p:nvPicPr>
        <p:blipFill>
          <a:blip r:embed="rId3"/>
          <a:stretch>
            <a:fillRect/>
          </a:stretch>
        </p:blipFill>
        <p:spPr>
          <a:xfrm>
            <a:off x="5845088" y="177428"/>
            <a:ext cx="5952714" cy="3147412"/>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C7E9121C-AE77-2543-BEC8-7EABD45D0F64}"/>
              </a:ext>
            </a:extLst>
          </p:cNvPr>
          <p:cNvPicPr>
            <a:picLocks noChangeAspect="1"/>
          </p:cNvPicPr>
          <p:nvPr/>
        </p:nvPicPr>
        <p:blipFill>
          <a:blip r:embed="rId4"/>
          <a:stretch>
            <a:fillRect/>
          </a:stretch>
        </p:blipFill>
        <p:spPr>
          <a:xfrm>
            <a:off x="0" y="3285639"/>
            <a:ext cx="5552863" cy="1803085"/>
          </a:xfrm>
          <a:prstGeom prst="rect">
            <a:avLst/>
          </a:prstGeom>
        </p:spPr>
      </p:pic>
      <p:sp>
        <p:nvSpPr>
          <p:cNvPr id="10" name="Rectangle 9">
            <a:extLst>
              <a:ext uri="{FF2B5EF4-FFF2-40B4-BE49-F238E27FC236}">
                <a16:creationId xmlns:a16="http://schemas.microsoft.com/office/drawing/2014/main" id="{744B726C-54B0-9046-9E58-A278A5C11FD0}"/>
              </a:ext>
            </a:extLst>
          </p:cNvPr>
          <p:cNvSpPr/>
          <p:nvPr/>
        </p:nvSpPr>
        <p:spPr>
          <a:xfrm>
            <a:off x="7936637" y="506027"/>
            <a:ext cx="884808" cy="281881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89AD8D-9838-314E-9DB1-7F649BE181A3}"/>
              </a:ext>
            </a:extLst>
          </p:cNvPr>
          <p:cNvSpPr txBox="1"/>
          <p:nvPr/>
        </p:nvSpPr>
        <p:spPr>
          <a:xfrm>
            <a:off x="308497" y="6032351"/>
            <a:ext cx="4856085" cy="923330"/>
          </a:xfrm>
          <a:prstGeom prst="rect">
            <a:avLst/>
          </a:prstGeom>
          <a:noFill/>
        </p:spPr>
        <p:txBody>
          <a:bodyPr wrap="square" rtlCol="0">
            <a:spAutoFit/>
          </a:bodyPr>
          <a:lstStyle/>
          <a:p>
            <a:r>
              <a:rPr lang="en-US" dirty="0">
                <a:solidFill>
                  <a:srgbClr val="C00000"/>
                </a:solidFill>
              </a:rPr>
              <a:t>Note:  	Kappa scales from -1 to 1, 0=chance 	A’ scales from 0 to 1, .5=chance </a:t>
            </a:r>
          </a:p>
          <a:p>
            <a:r>
              <a:rPr lang="en-US" dirty="0">
                <a:solidFill>
                  <a:srgbClr val="C00000"/>
                </a:solidFill>
              </a:rPr>
              <a:t> </a:t>
            </a:r>
          </a:p>
        </p:txBody>
      </p:sp>
      <p:pic>
        <p:nvPicPr>
          <p:cNvPr id="14" name="Picture 13" descr="Table&#10;&#10;Description automatically generated">
            <a:extLst>
              <a:ext uri="{FF2B5EF4-FFF2-40B4-BE49-F238E27FC236}">
                <a16:creationId xmlns:a16="http://schemas.microsoft.com/office/drawing/2014/main" id="{E7E40541-387C-0545-B291-BADD6EBB7D92}"/>
              </a:ext>
            </a:extLst>
          </p:cNvPr>
          <p:cNvPicPr>
            <a:picLocks noChangeAspect="1"/>
          </p:cNvPicPr>
          <p:nvPr/>
        </p:nvPicPr>
        <p:blipFill>
          <a:blip r:embed="rId5"/>
          <a:stretch>
            <a:fillRect/>
          </a:stretch>
        </p:blipFill>
        <p:spPr>
          <a:xfrm>
            <a:off x="5845088" y="3364042"/>
            <a:ext cx="6181150" cy="2867911"/>
          </a:xfrm>
          <a:prstGeom prst="rect">
            <a:avLst/>
          </a:prstGeom>
        </p:spPr>
      </p:pic>
      <p:sp>
        <p:nvSpPr>
          <p:cNvPr id="16" name="Rectangle 15">
            <a:extLst>
              <a:ext uri="{FF2B5EF4-FFF2-40B4-BE49-F238E27FC236}">
                <a16:creationId xmlns:a16="http://schemas.microsoft.com/office/drawing/2014/main" id="{66904074-1409-2148-ABB9-41094E358162}"/>
              </a:ext>
            </a:extLst>
          </p:cNvPr>
          <p:cNvSpPr/>
          <p:nvPr/>
        </p:nvSpPr>
        <p:spPr>
          <a:xfrm>
            <a:off x="7805257" y="3653439"/>
            <a:ext cx="1016187" cy="281881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1BCE5D7-1E4A-3C47-8B70-35392C8B6123}"/>
              </a:ext>
            </a:extLst>
          </p:cNvPr>
          <p:cNvSpPr/>
          <p:nvPr/>
        </p:nvSpPr>
        <p:spPr>
          <a:xfrm>
            <a:off x="11006926" y="4130835"/>
            <a:ext cx="919220" cy="190151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D88CF6-80A0-9345-B49F-D4983CE861CF}"/>
              </a:ext>
            </a:extLst>
          </p:cNvPr>
          <p:cNvSpPr/>
          <p:nvPr/>
        </p:nvSpPr>
        <p:spPr>
          <a:xfrm>
            <a:off x="8926117" y="4187181"/>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DEDD2B-46C4-D548-8FD6-D9D9327AF9E8}"/>
              </a:ext>
            </a:extLst>
          </p:cNvPr>
          <p:cNvSpPr/>
          <p:nvPr/>
        </p:nvSpPr>
        <p:spPr>
          <a:xfrm>
            <a:off x="9950010" y="4187181"/>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E95BDF-337D-E94D-AB5E-EC56239D7DB5}"/>
              </a:ext>
            </a:extLst>
          </p:cNvPr>
          <p:cNvSpPr/>
          <p:nvPr/>
        </p:nvSpPr>
        <p:spPr>
          <a:xfrm>
            <a:off x="8926117" y="4573225"/>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D6D083A-2D55-874F-AFA9-4A34C7F698F1}"/>
              </a:ext>
            </a:extLst>
          </p:cNvPr>
          <p:cNvSpPr/>
          <p:nvPr/>
        </p:nvSpPr>
        <p:spPr>
          <a:xfrm>
            <a:off x="9941594" y="5685508"/>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9F1214-57D0-0047-8452-73AACD27F784}"/>
              </a:ext>
            </a:extLst>
          </p:cNvPr>
          <p:cNvSpPr/>
          <p:nvPr/>
        </p:nvSpPr>
        <p:spPr>
          <a:xfrm>
            <a:off x="6812981" y="5715955"/>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9CE3C5-8897-054D-90B1-390F10D1C66D}"/>
              </a:ext>
            </a:extLst>
          </p:cNvPr>
          <p:cNvSpPr/>
          <p:nvPr/>
        </p:nvSpPr>
        <p:spPr>
          <a:xfrm>
            <a:off x="6812981" y="4915303"/>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515CF15-3C2A-7245-924D-B2BB7B53E43C}"/>
              </a:ext>
            </a:extLst>
          </p:cNvPr>
          <p:cNvSpPr/>
          <p:nvPr/>
        </p:nvSpPr>
        <p:spPr>
          <a:xfrm>
            <a:off x="6812981" y="5315629"/>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51B03F6-4804-9943-9C56-4281420EC087}"/>
              </a:ext>
            </a:extLst>
          </p:cNvPr>
          <p:cNvSpPr/>
          <p:nvPr/>
        </p:nvSpPr>
        <p:spPr>
          <a:xfrm>
            <a:off x="10794868" y="922845"/>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30F33F-AF04-A14F-8090-81262630956A}"/>
              </a:ext>
            </a:extLst>
          </p:cNvPr>
          <p:cNvSpPr/>
          <p:nvPr/>
        </p:nvSpPr>
        <p:spPr>
          <a:xfrm>
            <a:off x="10794868" y="2408251"/>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27C717-0CF4-EA42-8DB2-3381C9A3034A}"/>
              </a:ext>
            </a:extLst>
          </p:cNvPr>
          <p:cNvSpPr/>
          <p:nvPr/>
        </p:nvSpPr>
        <p:spPr>
          <a:xfrm>
            <a:off x="9782815" y="2015105"/>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8210727-093B-6849-9E3B-4425BF35D2AA}"/>
              </a:ext>
            </a:extLst>
          </p:cNvPr>
          <p:cNvSpPr/>
          <p:nvPr/>
        </p:nvSpPr>
        <p:spPr>
          <a:xfrm>
            <a:off x="9791934" y="2389805"/>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835A98-8373-384B-A92D-2FA29E910D39}"/>
              </a:ext>
            </a:extLst>
          </p:cNvPr>
          <p:cNvSpPr/>
          <p:nvPr/>
        </p:nvSpPr>
        <p:spPr>
          <a:xfrm>
            <a:off x="8847079" y="1269687"/>
            <a:ext cx="919220" cy="346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66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1 person and indoor">
            <a:extLst>
              <a:ext uri="{FF2B5EF4-FFF2-40B4-BE49-F238E27FC236}">
                <a16:creationId xmlns:a16="http://schemas.microsoft.com/office/drawing/2014/main" id="{25985F24-EA25-6E40-B314-A1065F92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82" y="184691"/>
            <a:ext cx="1626354" cy="1626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36EA21C7-FF91-A841-97E9-39A12B2C2312}"/>
              </a:ext>
            </a:extLst>
          </p:cNvPr>
          <p:cNvPicPr>
            <a:picLocks noChangeAspect="1"/>
          </p:cNvPicPr>
          <p:nvPr/>
        </p:nvPicPr>
        <p:blipFill>
          <a:blip r:embed="rId3"/>
          <a:stretch>
            <a:fillRect/>
          </a:stretch>
        </p:blipFill>
        <p:spPr>
          <a:xfrm>
            <a:off x="2112886" y="1201567"/>
            <a:ext cx="8822158" cy="5420625"/>
          </a:xfrm>
          <a:prstGeom prst="rect">
            <a:avLst/>
          </a:prstGeom>
        </p:spPr>
      </p:pic>
      <p:sp>
        <p:nvSpPr>
          <p:cNvPr id="6" name="TextBox 5">
            <a:extLst>
              <a:ext uri="{FF2B5EF4-FFF2-40B4-BE49-F238E27FC236}">
                <a16:creationId xmlns:a16="http://schemas.microsoft.com/office/drawing/2014/main" id="{CFFD2C2B-5B7D-0641-AA8F-54AC09C9FDF9}"/>
              </a:ext>
            </a:extLst>
          </p:cNvPr>
          <p:cNvSpPr txBox="1"/>
          <p:nvPr/>
        </p:nvSpPr>
        <p:spPr>
          <a:xfrm>
            <a:off x="1864036" y="278237"/>
            <a:ext cx="10327964" cy="923330"/>
          </a:xfrm>
          <a:prstGeom prst="rect">
            <a:avLst/>
          </a:prstGeom>
          <a:noFill/>
        </p:spPr>
        <p:txBody>
          <a:bodyPr wrap="square">
            <a:spAutoFit/>
          </a:bodyPr>
          <a:lstStyle/>
          <a:p>
            <a:pPr marL="0" indent="0">
              <a:buNone/>
            </a:pPr>
            <a:r>
              <a:rPr lang="en-US" sz="1800" dirty="0" err="1">
                <a:solidFill>
                  <a:schemeClr val="bg1">
                    <a:lumMod val="50000"/>
                  </a:schemeClr>
                </a:solidFill>
                <a:latin typeface="Times New Roman" panose="02020603050405020304" pitchFamily="18" charset="0"/>
                <a:cs typeface="Times New Roman" panose="02020603050405020304" pitchFamily="18" charset="0"/>
              </a:rPr>
              <a:t>DeFalco</a:t>
            </a:r>
            <a:r>
              <a:rPr lang="en-US" sz="1800" dirty="0">
                <a:solidFill>
                  <a:schemeClr val="bg1">
                    <a:lumMod val="50000"/>
                  </a:schemeClr>
                </a:solidFill>
                <a:latin typeface="Times New Roman" panose="02020603050405020304" pitchFamily="18" charset="0"/>
                <a:cs typeface="Times New Roman" panose="02020603050405020304" pitchFamily="18" charset="0"/>
              </a:rPr>
              <a:t>, J.A., Rowe, J.P., Paquette, L., </a:t>
            </a:r>
            <a:r>
              <a:rPr lang="en-US" sz="1800" dirty="0" err="1">
                <a:solidFill>
                  <a:schemeClr val="bg1">
                    <a:lumMod val="50000"/>
                  </a:schemeClr>
                </a:solidFill>
                <a:latin typeface="Times New Roman" panose="02020603050405020304" pitchFamily="18" charset="0"/>
                <a:cs typeface="Times New Roman" panose="02020603050405020304" pitchFamily="18" charset="0"/>
              </a:rPr>
              <a:t>Georgoulas</a:t>
            </a:r>
            <a:r>
              <a:rPr lang="en-US" sz="1800" dirty="0">
                <a:solidFill>
                  <a:schemeClr val="bg1">
                    <a:lumMod val="50000"/>
                  </a:schemeClr>
                </a:solidFill>
                <a:latin typeface="Times New Roman" panose="02020603050405020304" pitchFamily="18" charset="0"/>
                <a:cs typeface="Times New Roman" panose="02020603050405020304" pitchFamily="18" charset="0"/>
              </a:rPr>
              <a:t>-Sherry, V., Brawner, K., Mott, B.W., Baker, R.S., Lester, J.C. (2018) Detecting and Addressing Frustration in a Serious Game for Military Training. International Journal of Artificial Intelligence and Education, 28 (2), 152-193. </a:t>
            </a:r>
          </a:p>
        </p:txBody>
      </p:sp>
      <p:sp>
        <p:nvSpPr>
          <p:cNvPr id="7" name="Rectangle 6">
            <a:extLst>
              <a:ext uri="{FF2B5EF4-FFF2-40B4-BE49-F238E27FC236}">
                <a16:creationId xmlns:a16="http://schemas.microsoft.com/office/drawing/2014/main" id="{E611C167-BDF2-A845-AB67-14EF38DAF5CC}"/>
              </a:ext>
            </a:extLst>
          </p:cNvPr>
          <p:cNvSpPr/>
          <p:nvPr/>
        </p:nvSpPr>
        <p:spPr>
          <a:xfrm>
            <a:off x="2041863" y="2811310"/>
            <a:ext cx="9339309" cy="216906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6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02E8D6D8-A0A4-CC43-A1A8-6FC9AED20F6B}"/>
              </a:ext>
            </a:extLst>
          </p:cNvPr>
          <p:cNvPicPr>
            <a:picLocks noChangeAspect="1"/>
          </p:cNvPicPr>
          <p:nvPr/>
        </p:nvPicPr>
        <p:blipFill>
          <a:blip r:embed="rId2"/>
          <a:stretch>
            <a:fillRect/>
          </a:stretch>
        </p:blipFill>
        <p:spPr>
          <a:xfrm>
            <a:off x="1129115" y="1117805"/>
            <a:ext cx="4724569" cy="1594541"/>
          </a:xfrm>
          <a:prstGeom prst="rect">
            <a:avLst/>
          </a:prstGeom>
        </p:spPr>
      </p:pic>
      <p:cxnSp>
        <p:nvCxnSpPr>
          <p:cNvPr id="17" name="Straight Connector 1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Table&#10;&#10;Description automatically generated">
            <a:extLst>
              <a:ext uri="{FF2B5EF4-FFF2-40B4-BE49-F238E27FC236}">
                <a16:creationId xmlns:a16="http://schemas.microsoft.com/office/drawing/2014/main" id="{EE9C2A7E-20F8-1341-BE08-0CE52446E6C4}"/>
              </a:ext>
            </a:extLst>
          </p:cNvPr>
          <p:cNvPicPr>
            <a:picLocks noChangeAspect="1"/>
          </p:cNvPicPr>
          <p:nvPr/>
        </p:nvPicPr>
        <p:blipFill>
          <a:blip r:embed="rId3"/>
          <a:stretch>
            <a:fillRect/>
          </a:stretch>
        </p:blipFill>
        <p:spPr>
          <a:xfrm>
            <a:off x="6338316" y="1140056"/>
            <a:ext cx="4732940" cy="1550038"/>
          </a:xfrm>
          <a:prstGeom prst="rect">
            <a:avLst/>
          </a:prstGeom>
        </p:spPr>
      </p:pic>
      <p:cxnSp>
        <p:nvCxnSpPr>
          <p:cNvPr id="19" name="Straight Connector 1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Chart&#10;&#10;Description automatically generated">
            <a:extLst>
              <a:ext uri="{FF2B5EF4-FFF2-40B4-BE49-F238E27FC236}">
                <a16:creationId xmlns:a16="http://schemas.microsoft.com/office/drawing/2014/main" id="{1BFE6148-42EC-B844-830B-C15E68EFA692}"/>
              </a:ext>
            </a:extLst>
          </p:cNvPr>
          <p:cNvPicPr>
            <a:picLocks noChangeAspect="1"/>
          </p:cNvPicPr>
          <p:nvPr/>
        </p:nvPicPr>
        <p:blipFill>
          <a:blip r:embed="rId4"/>
          <a:stretch>
            <a:fillRect/>
          </a:stretch>
        </p:blipFill>
        <p:spPr>
          <a:xfrm>
            <a:off x="6338316" y="2894976"/>
            <a:ext cx="5196082" cy="2948776"/>
          </a:xfrm>
          <a:prstGeom prst="rect">
            <a:avLst/>
          </a:prstGeom>
        </p:spPr>
      </p:pic>
      <p:pic>
        <p:nvPicPr>
          <p:cNvPr id="7" name="Picture 6">
            <a:extLst>
              <a:ext uri="{FF2B5EF4-FFF2-40B4-BE49-F238E27FC236}">
                <a16:creationId xmlns:a16="http://schemas.microsoft.com/office/drawing/2014/main" id="{1B5F65D6-DD53-6847-97C4-B252FB3F7221}"/>
              </a:ext>
            </a:extLst>
          </p:cNvPr>
          <p:cNvPicPr>
            <a:picLocks noChangeAspect="1"/>
          </p:cNvPicPr>
          <p:nvPr/>
        </p:nvPicPr>
        <p:blipFill>
          <a:blip r:embed="rId5"/>
          <a:stretch>
            <a:fillRect/>
          </a:stretch>
        </p:blipFill>
        <p:spPr>
          <a:xfrm>
            <a:off x="1058919" y="2800475"/>
            <a:ext cx="4864959" cy="3174385"/>
          </a:xfrm>
          <a:prstGeom prst="rect">
            <a:avLst/>
          </a:prstGeom>
        </p:spPr>
      </p:pic>
      <p:sp>
        <p:nvSpPr>
          <p:cNvPr id="13" name="TextBox 12">
            <a:extLst>
              <a:ext uri="{FF2B5EF4-FFF2-40B4-BE49-F238E27FC236}">
                <a16:creationId xmlns:a16="http://schemas.microsoft.com/office/drawing/2014/main" id="{0AFBCE71-5FC0-C84A-A78C-2732A3B9C48C}"/>
              </a:ext>
            </a:extLst>
          </p:cNvPr>
          <p:cNvSpPr txBox="1"/>
          <p:nvPr/>
        </p:nvSpPr>
        <p:spPr>
          <a:xfrm>
            <a:off x="1849821" y="401152"/>
            <a:ext cx="8502869" cy="523220"/>
          </a:xfrm>
          <a:prstGeom prst="rect">
            <a:avLst/>
          </a:prstGeom>
          <a:noFill/>
        </p:spPr>
        <p:txBody>
          <a:bodyPr wrap="square" rtlCol="0">
            <a:spAutoFit/>
          </a:bodyPr>
          <a:lstStyle/>
          <a:p>
            <a:r>
              <a:rPr lang="en-US" sz="2800" dirty="0"/>
              <a:t>Conditions did not differ by pre, post or frustration levels</a:t>
            </a:r>
          </a:p>
        </p:txBody>
      </p:sp>
    </p:spTree>
    <p:extLst>
      <p:ext uri="{BB962C8B-B14F-4D97-AF65-F5344CB8AC3E}">
        <p14:creationId xmlns:p14="http://schemas.microsoft.com/office/powerpoint/2010/main" val="374500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4B308C6B-8CAB-D447-AB5B-4FC3678F4B44}"/>
              </a:ext>
            </a:extLst>
          </p:cNvPr>
          <p:cNvPicPr>
            <a:picLocks noChangeAspect="1"/>
          </p:cNvPicPr>
          <p:nvPr/>
        </p:nvPicPr>
        <p:blipFill>
          <a:blip r:embed="rId2"/>
          <a:stretch>
            <a:fillRect/>
          </a:stretch>
        </p:blipFill>
        <p:spPr>
          <a:xfrm>
            <a:off x="1129115" y="1129616"/>
            <a:ext cx="4724569" cy="1570918"/>
          </a:xfrm>
          <a:prstGeom prst="rect">
            <a:avLst/>
          </a:prstGeom>
        </p:spPr>
      </p:pic>
      <p:cxnSp>
        <p:nvCxnSpPr>
          <p:cNvPr id="21" name="Straight Connector 20">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able&#10;&#10;Description automatically generated">
            <a:extLst>
              <a:ext uri="{FF2B5EF4-FFF2-40B4-BE49-F238E27FC236}">
                <a16:creationId xmlns:a16="http://schemas.microsoft.com/office/drawing/2014/main" id="{F1A28406-E98D-7547-8942-65A9F91B9C75}"/>
              </a:ext>
            </a:extLst>
          </p:cNvPr>
          <p:cNvPicPr>
            <a:picLocks noChangeAspect="1"/>
          </p:cNvPicPr>
          <p:nvPr/>
        </p:nvPicPr>
        <p:blipFill>
          <a:blip r:embed="rId3"/>
          <a:stretch>
            <a:fillRect/>
          </a:stretch>
        </p:blipFill>
        <p:spPr>
          <a:xfrm>
            <a:off x="6338316" y="1134141"/>
            <a:ext cx="4732940" cy="1561869"/>
          </a:xfrm>
          <a:prstGeom prst="rect">
            <a:avLst/>
          </a:prstGeom>
        </p:spPr>
      </p:pic>
      <p:cxnSp>
        <p:nvCxnSpPr>
          <p:cNvPr id="23" name="Straight Connector 22">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Chart, bar chart, waterfall chart&#10;&#10;Description automatically generated">
            <a:extLst>
              <a:ext uri="{FF2B5EF4-FFF2-40B4-BE49-F238E27FC236}">
                <a16:creationId xmlns:a16="http://schemas.microsoft.com/office/drawing/2014/main" id="{D90C19A9-65F8-A34E-B788-E69BAEE81358}"/>
              </a:ext>
            </a:extLst>
          </p:cNvPr>
          <p:cNvPicPr>
            <a:picLocks noChangeAspect="1"/>
          </p:cNvPicPr>
          <p:nvPr/>
        </p:nvPicPr>
        <p:blipFill>
          <a:blip r:embed="rId4"/>
          <a:stretch>
            <a:fillRect/>
          </a:stretch>
        </p:blipFill>
        <p:spPr>
          <a:xfrm>
            <a:off x="36861" y="3026979"/>
            <a:ext cx="5748109" cy="3190199"/>
          </a:xfrm>
          <a:prstGeom prst="rect">
            <a:avLst/>
          </a:prstGeom>
        </p:spPr>
      </p:pic>
      <p:pic>
        <p:nvPicPr>
          <p:cNvPr id="16" name="Picture 15" descr="Chart, bar chart&#10;&#10;Description automatically generated">
            <a:extLst>
              <a:ext uri="{FF2B5EF4-FFF2-40B4-BE49-F238E27FC236}">
                <a16:creationId xmlns:a16="http://schemas.microsoft.com/office/drawing/2014/main" id="{95D0D680-E3EB-714E-BA8D-15B4400EC82A}"/>
              </a:ext>
            </a:extLst>
          </p:cNvPr>
          <p:cNvPicPr>
            <a:picLocks noChangeAspect="1"/>
          </p:cNvPicPr>
          <p:nvPr/>
        </p:nvPicPr>
        <p:blipFill>
          <a:blip r:embed="rId5"/>
          <a:stretch>
            <a:fillRect/>
          </a:stretch>
        </p:blipFill>
        <p:spPr>
          <a:xfrm>
            <a:off x="6338316" y="3026979"/>
            <a:ext cx="4996325" cy="3135194"/>
          </a:xfrm>
          <a:prstGeom prst="rect">
            <a:avLst/>
          </a:prstGeom>
        </p:spPr>
      </p:pic>
      <p:sp>
        <p:nvSpPr>
          <p:cNvPr id="20" name="TextBox 19">
            <a:extLst>
              <a:ext uri="{FF2B5EF4-FFF2-40B4-BE49-F238E27FC236}">
                <a16:creationId xmlns:a16="http://schemas.microsoft.com/office/drawing/2014/main" id="{B3A3C17D-1190-7E41-8596-EC905FD028A4}"/>
              </a:ext>
            </a:extLst>
          </p:cNvPr>
          <p:cNvSpPr txBox="1"/>
          <p:nvPr/>
        </p:nvSpPr>
        <p:spPr>
          <a:xfrm>
            <a:off x="1849821" y="401152"/>
            <a:ext cx="8927337" cy="523220"/>
          </a:xfrm>
          <a:prstGeom prst="rect">
            <a:avLst/>
          </a:prstGeom>
          <a:noFill/>
        </p:spPr>
        <p:txBody>
          <a:bodyPr wrap="square" rtlCol="0">
            <a:spAutoFit/>
          </a:bodyPr>
          <a:lstStyle/>
          <a:p>
            <a:r>
              <a:rPr lang="en-US" sz="2800" dirty="0"/>
              <a:t>Conditions did not differ by presence or grit survey results</a:t>
            </a:r>
          </a:p>
        </p:txBody>
      </p:sp>
    </p:spTree>
    <p:extLst>
      <p:ext uri="{BB962C8B-B14F-4D97-AF65-F5344CB8AC3E}">
        <p14:creationId xmlns:p14="http://schemas.microsoft.com/office/powerpoint/2010/main" val="423390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FF63ABB-2C6F-5B42-8884-BD4832FC03ED}"/>
              </a:ext>
            </a:extLst>
          </p:cNvPr>
          <p:cNvPicPr>
            <a:picLocks noChangeAspect="1"/>
          </p:cNvPicPr>
          <p:nvPr/>
        </p:nvPicPr>
        <p:blipFill>
          <a:blip r:embed="rId2"/>
          <a:stretch>
            <a:fillRect/>
          </a:stretch>
        </p:blipFill>
        <p:spPr>
          <a:xfrm>
            <a:off x="683827" y="1241753"/>
            <a:ext cx="11055105" cy="4374493"/>
          </a:xfrm>
          <a:prstGeom prst="rect">
            <a:avLst/>
          </a:prstGeom>
        </p:spPr>
      </p:pic>
      <p:sp>
        <p:nvSpPr>
          <p:cNvPr id="4" name="Rectangle 3">
            <a:extLst>
              <a:ext uri="{FF2B5EF4-FFF2-40B4-BE49-F238E27FC236}">
                <a16:creationId xmlns:a16="http://schemas.microsoft.com/office/drawing/2014/main" id="{A6379183-F9CA-1245-9A55-CF1A8B51B7DE}"/>
              </a:ext>
            </a:extLst>
          </p:cNvPr>
          <p:cNvSpPr/>
          <p:nvPr/>
        </p:nvSpPr>
        <p:spPr>
          <a:xfrm>
            <a:off x="683827" y="3268717"/>
            <a:ext cx="11055105" cy="493986"/>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F1F233-AE67-A547-B4B4-9185F79BB70D}"/>
              </a:ext>
            </a:extLst>
          </p:cNvPr>
          <p:cNvSpPr/>
          <p:nvPr/>
        </p:nvSpPr>
        <p:spPr>
          <a:xfrm>
            <a:off x="568447" y="4479267"/>
            <a:ext cx="11055105" cy="493986"/>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7E396C-F9F8-DD4E-B1FE-FC6CA87C4C6E}"/>
              </a:ext>
            </a:extLst>
          </p:cNvPr>
          <p:cNvSpPr txBox="1"/>
          <p:nvPr/>
        </p:nvSpPr>
        <p:spPr>
          <a:xfrm>
            <a:off x="1849821" y="401152"/>
            <a:ext cx="8927337" cy="523220"/>
          </a:xfrm>
          <a:prstGeom prst="rect">
            <a:avLst/>
          </a:prstGeom>
          <a:noFill/>
        </p:spPr>
        <p:txBody>
          <a:bodyPr wrap="square" rtlCol="0">
            <a:spAutoFit/>
          </a:bodyPr>
          <a:lstStyle/>
          <a:p>
            <a:r>
              <a:rPr lang="en-US" sz="2800" dirty="0"/>
              <a:t>Overall, the self-efficacy interventions worked best</a:t>
            </a:r>
          </a:p>
        </p:txBody>
      </p:sp>
    </p:spTree>
    <p:extLst>
      <p:ext uri="{BB962C8B-B14F-4D97-AF65-F5344CB8AC3E}">
        <p14:creationId xmlns:p14="http://schemas.microsoft.com/office/powerpoint/2010/main" val="3956972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waterfall chart&#10;&#10;Description automatically generated">
            <a:extLst>
              <a:ext uri="{FF2B5EF4-FFF2-40B4-BE49-F238E27FC236}">
                <a16:creationId xmlns:a16="http://schemas.microsoft.com/office/drawing/2014/main" id="{FDD12D25-FF4E-3445-BCCA-A05FB5B960AB}"/>
              </a:ext>
            </a:extLst>
          </p:cNvPr>
          <p:cNvPicPr>
            <a:picLocks noChangeAspect="1"/>
          </p:cNvPicPr>
          <p:nvPr/>
        </p:nvPicPr>
        <p:blipFill>
          <a:blip r:embed="rId2"/>
          <a:stretch>
            <a:fillRect/>
          </a:stretch>
        </p:blipFill>
        <p:spPr>
          <a:xfrm>
            <a:off x="1019503" y="956441"/>
            <a:ext cx="9475351" cy="5326014"/>
          </a:xfrm>
          <a:prstGeom prst="rect">
            <a:avLst/>
          </a:prstGeom>
        </p:spPr>
      </p:pic>
      <p:sp>
        <p:nvSpPr>
          <p:cNvPr id="4" name="TextBox 3">
            <a:extLst>
              <a:ext uri="{FF2B5EF4-FFF2-40B4-BE49-F238E27FC236}">
                <a16:creationId xmlns:a16="http://schemas.microsoft.com/office/drawing/2014/main" id="{EBC90D5A-8755-7449-A0A2-BAAA9E050F7B}"/>
              </a:ext>
            </a:extLst>
          </p:cNvPr>
          <p:cNvSpPr txBox="1"/>
          <p:nvPr/>
        </p:nvSpPr>
        <p:spPr>
          <a:xfrm>
            <a:off x="378372" y="313935"/>
            <a:ext cx="10801407" cy="523220"/>
          </a:xfrm>
          <a:prstGeom prst="rect">
            <a:avLst/>
          </a:prstGeom>
          <a:noFill/>
        </p:spPr>
        <p:txBody>
          <a:bodyPr wrap="square" rtlCol="0">
            <a:spAutoFit/>
          </a:bodyPr>
          <a:lstStyle/>
          <a:p>
            <a:r>
              <a:rPr lang="en-US" sz="2800" dirty="0"/>
              <a:t>Why were Control-Value mgs only effective for low-grit students?</a:t>
            </a:r>
          </a:p>
        </p:txBody>
      </p:sp>
    </p:spTree>
    <p:extLst>
      <p:ext uri="{BB962C8B-B14F-4D97-AF65-F5344CB8AC3E}">
        <p14:creationId xmlns:p14="http://schemas.microsoft.com/office/powerpoint/2010/main" val="339725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1 person and indoor">
            <a:extLst>
              <a:ext uri="{FF2B5EF4-FFF2-40B4-BE49-F238E27FC236}">
                <a16:creationId xmlns:a16="http://schemas.microsoft.com/office/drawing/2014/main" id="{25985F24-EA25-6E40-B314-A1065F92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82" y="184691"/>
            <a:ext cx="1626354" cy="1626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36EA21C7-FF91-A841-97E9-39A12B2C2312}"/>
              </a:ext>
            </a:extLst>
          </p:cNvPr>
          <p:cNvPicPr>
            <a:picLocks noChangeAspect="1"/>
          </p:cNvPicPr>
          <p:nvPr/>
        </p:nvPicPr>
        <p:blipFill>
          <a:blip r:embed="rId3"/>
          <a:stretch>
            <a:fillRect/>
          </a:stretch>
        </p:blipFill>
        <p:spPr>
          <a:xfrm>
            <a:off x="2112886" y="1201567"/>
            <a:ext cx="8822158" cy="5420625"/>
          </a:xfrm>
          <a:prstGeom prst="rect">
            <a:avLst/>
          </a:prstGeom>
        </p:spPr>
      </p:pic>
      <p:sp>
        <p:nvSpPr>
          <p:cNvPr id="6" name="TextBox 5">
            <a:extLst>
              <a:ext uri="{FF2B5EF4-FFF2-40B4-BE49-F238E27FC236}">
                <a16:creationId xmlns:a16="http://schemas.microsoft.com/office/drawing/2014/main" id="{CFFD2C2B-5B7D-0641-AA8F-54AC09C9FDF9}"/>
              </a:ext>
            </a:extLst>
          </p:cNvPr>
          <p:cNvSpPr txBox="1"/>
          <p:nvPr/>
        </p:nvSpPr>
        <p:spPr>
          <a:xfrm>
            <a:off x="1864036" y="278237"/>
            <a:ext cx="10327964" cy="923330"/>
          </a:xfrm>
          <a:prstGeom prst="rect">
            <a:avLst/>
          </a:prstGeom>
          <a:noFill/>
        </p:spPr>
        <p:txBody>
          <a:bodyPr wrap="square">
            <a:spAutoFit/>
          </a:bodyPr>
          <a:lstStyle/>
          <a:p>
            <a:pPr marL="0" indent="0">
              <a:buNone/>
            </a:pPr>
            <a:r>
              <a:rPr lang="en-US" sz="1800" dirty="0" err="1">
                <a:solidFill>
                  <a:schemeClr val="bg1">
                    <a:lumMod val="50000"/>
                  </a:schemeClr>
                </a:solidFill>
                <a:latin typeface="Times New Roman" panose="02020603050405020304" pitchFamily="18" charset="0"/>
                <a:cs typeface="Times New Roman" panose="02020603050405020304" pitchFamily="18" charset="0"/>
              </a:rPr>
              <a:t>DeFalco</a:t>
            </a:r>
            <a:r>
              <a:rPr lang="en-US" sz="1800" dirty="0">
                <a:solidFill>
                  <a:schemeClr val="bg1">
                    <a:lumMod val="50000"/>
                  </a:schemeClr>
                </a:solidFill>
                <a:latin typeface="Times New Roman" panose="02020603050405020304" pitchFamily="18" charset="0"/>
                <a:cs typeface="Times New Roman" panose="02020603050405020304" pitchFamily="18" charset="0"/>
              </a:rPr>
              <a:t>, J.A., Rowe, J.P., Paquette, L., </a:t>
            </a:r>
            <a:r>
              <a:rPr lang="en-US" sz="1800" dirty="0" err="1">
                <a:solidFill>
                  <a:schemeClr val="bg1">
                    <a:lumMod val="50000"/>
                  </a:schemeClr>
                </a:solidFill>
                <a:latin typeface="Times New Roman" panose="02020603050405020304" pitchFamily="18" charset="0"/>
                <a:cs typeface="Times New Roman" panose="02020603050405020304" pitchFamily="18" charset="0"/>
              </a:rPr>
              <a:t>Georgoulas</a:t>
            </a:r>
            <a:r>
              <a:rPr lang="en-US" sz="1800" dirty="0">
                <a:solidFill>
                  <a:schemeClr val="bg1">
                    <a:lumMod val="50000"/>
                  </a:schemeClr>
                </a:solidFill>
                <a:latin typeface="Times New Roman" panose="02020603050405020304" pitchFamily="18" charset="0"/>
                <a:cs typeface="Times New Roman" panose="02020603050405020304" pitchFamily="18" charset="0"/>
              </a:rPr>
              <a:t>-Sherry, V., Brawner, K., Mott, B.W., Baker, R.S., Lester, J.C. (2018) Detecting and Addressing Frustration in a Serious Game for Military Training. International Journal of Artificial Intelligence and Education, 28 (2), 152-193. </a:t>
            </a:r>
          </a:p>
        </p:txBody>
      </p:sp>
      <p:sp>
        <p:nvSpPr>
          <p:cNvPr id="7" name="Rectangle 6">
            <a:extLst>
              <a:ext uri="{FF2B5EF4-FFF2-40B4-BE49-F238E27FC236}">
                <a16:creationId xmlns:a16="http://schemas.microsoft.com/office/drawing/2014/main" id="{E611C167-BDF2-A845-AB67-14EF38DAF5CC}"/>
              </a:ext>
            </a:extLst>
          </p:cNvPr>
          <p:cNvSpPr/>
          <p:nvPr/>
        </p:nvSpPr>
        <p:spPr>
          <a:xfrm>
            <a:off x="2112886" y="4965932"/>
            <a:ext cx="9339309" cy="1529462"/>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004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62C62AB-A954-E840-B820-8A0C71D7454F}"/>
              </a:ext>
            </a:extLst>
          </p:cNvPr>
          <p:cNvPicPr>
            <a:picLocks noChangeAspect="1"/>
          </p:cNvPicPr>
          <p:nvPr/>
        </p:nvPicPr>
        <p:blipFill>
          <a:blip r:embed="rId2"/>
          <a:stretch>
            <a:fillRect/>
          </a:stretch>
        </p:blipFill>
        <p:spPr>
          <a:xfrm>
            <a:off x="643467" y="1735667"/>
            <a:ext cx="5291666" cy="3386666"/>
          </a:xfrm>
          <a:prstGeom prst="rect">
            <a:avLst/>
          </a:prstGeom>
        </p:spPr>
      </p:pic>
      <p:pic>
        <p:nvPicPr>
          <p:cNvPr id="2" name="Picture 1" descr="Chart&#10;&#10;Description automatically generated">
            <a:extLst>
              <a:ext uri="{FF2B5EF4-FFF2-40B4-BE49-F238E27FC236}">
                <a16:creationId xmlns:a16="http://schemas.microsoft.com/office/drawing/2014/main" id="{F50E0FFF-76C9-D248-AE05-6F20FA4206AA}"/>
              </a:ext>
            </a:extLst>
          </p:cNvPr>
          <p:cNvPicPr>
            <a:picLocks noChangeAspect="1"/>
          </p:cNvPicPr>
          <p:nvPr/>
        </p:nvPicPr>
        <p:blipFill>
          <a:blip r:embed="rId3"/>
          <a:stretch>
            <a:fillRect/>
          </a:stretch>
        </p:blipFill>
        <p:spPr>
          <a:xfrm>
            <a:off x="6256865" y="1874573"/>
            <a:ext cx="5291667" cy="3108854"/>
          </a:xfrm>
          <a:prstGeom prst="rect">
            <a:avLst/>
          </a:prstGeom>
        </p:spPr>
      </p:pic>
      <p:sp>
        <p:nvSpPr>
          <p:cNvPr id="5" name="TextBox 4">
            <a:extLst>
              <a:ext uri="{FF2B5EF4-FFF2-40B4-BE49-F238E27FC236}">
                <a16:creationId xmlns:a16="http://schemas.microsoft.com/office/drawing/2014/main" id="{FF5EA6A6-B1AF-2A43-9E11-0F5B84285739}"/>
              </a:ext>
            </a:extLst>
          </p:cNvPr>
          <p:cNvSpPr txBox="1"/>
          <p:nvPr/>
        </p:nvSpPr>
        <p:spPr>
          <a:xfrm>
            <a:off x="1849821" y="401152"/>
            <a:ext cx="8927337" cy="523220"/>
          </a:xfrm>
          <a:prstGeom prst="rect">
            <a:avLst/>
          </a:prstGeom>
          <a:noFill/>
        </p:spPr>
        <p:txBody>
          <a:bodyPr wrap="square" rtlCol="0">
            <a:spAutoFit/>
          </a:bodyPr>
          <a:lstStyle/>
          <a:p>
            <a:r>
              <a:rPr lang="en-US" sz="2800" dirty="0"/>
              <a:t>Differences in pre, post, and frustration-levels by condition</a:t>
            </a:r>
          </a:p>
        </p:txBody>
      </p:sp>
      <p:sp>
        <p:nvSpPr>
          <p:cNvPr id="7" name="TextBox 6">
            <a:extLst>
              <a:ext uri="{FF2B5EF4-FFF2-40B4-BE49-F238E27FC236}">
                <a16:creationId xmlns:a16="http://schemas.microsoft.com/office/drawing/2014/main" id="{285BCE26-A926-E548-A2CB-FA41E8100C39}"/>
              </a:ext>
            </a:extLst>
          </p:cNvPr>
          <p:cNvSpPr txBox="1"/>
          <p:nvPr/>
        </p:nvSpPr>
        <p:spPr>
          <a:xfrm>
            <a:off x="455720" y="5471963"/>
            <a:ext cx="5563340" cy="1200329"/>
          </a:xfrm>
          <a:prstGeom prst="rect">
            <a:avLst/>
          </a:prstGeom>
          <a:noFill/>
        </p:spPr>
        <p:txBody>
          <a:bodyPr wrap="square">
            <a:spAutoFit/>
          </a:bodyPr>
          <a:lstStyle/>
          <a:p>
            <a:r>
              <a:rPr lang="en-US" dirty="0"/>
              <a:t>There were positive learning gains across all three conditions (see Fig. 8), but there was no significant difference in learning gains by condition, F(2, 86) = .534, p = .588, </a:t>
            </a:r>
            <a:r>
              <a:rPr lang="el-GR" dirty="0"/>
              <a:t>η</a:t>
            </a:r>
            <a:r>
              <a:rPr lang="en-US" dirty="0"/>
              <a:t>p2 = .012.</a:t>
            </a:r>
          </a:p>
        </p:txBody>
      </p:sp>
      <p:sp>
        <p:nvSpPr>
          <p:cNvPr id="8" name="Rectangle 7">
            <a:extLst>
              <a:ext uri="{FF2B5EF4-FFF2-40B4-BE49-F238E27FC236}">
                <a16:creationId xmlns:a16="http://schemas.microsoft.com/office/drawing/2014/main" id="{6C785ECE-1EA9-AD41-8DD1-613B0F11E2C9}"/>
              </a:ext>
            </a:extLst>
          </p:cNvPr>
          <p:cNvSpPr/>
          <p:nvPr/>
        </p:nvSpPr>
        <p:spPr>
          <a:xfrm>
            <a:off x="7270812" y="2388094"/>
            <a:ext cx="1296139" cy="2361460"/>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32D5EE-5181-5147-865D-C29C8B463A9D}"/>
              </a:ext>
            </a:extLst>
          </p:cNvPr>
          <p:cNvSpPr/>
          <p:nvPr/>
        </p:nvSpPr>
        <p:spPr>
          <a:xfrm>
            <a:off x="4290711" y="2158753"/>
            <a:ext cx="1568551" cy="2963579"/>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31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62C62AB-A954-E840-B820-8A0C71D7454F}"/>
              </a:ext>
            </a:extLst>
          </p:cNvPr>
          <p:cNvPicPr>
            <a:picLocks noChangeAspect="1"/>
          </p:cNvPicPr>
          <p:nvPr/>
        </p:nvPicPr>
        <p:blipFill>
          <a:blip r:embed="rId2"/>
          <a:stretch>
            <a:fillRect/>
          </a:stretch>
        </p:blipFill>
        <p:spPr>
          <a:xfrm>
            <a:off x="643467" y="1735667"/>
            <a:ext cx="5291666" cy="3386666"/>
          </a:xfrm>
          <a:prstGeom prst="rect">
            <a:avLst/>
          </a:prstGeom>
        </p:spPr>
      </p:pic>
      <p:pic>
        <p:nvPicPr>
          <p:cNvPr id="2" name="Picture 1" descr="Chart&#10;&#10;Description automatically generated">
            <a:extLst>
              <a:ext uri="{FF2B5EF4-FFF2-40B4-BE49-F238E27FC236}">
                <a16:creationId xmlns:a16="http://schemas.microsoft.com/office/drawing/2014/main" id="{F50E0FFF-76C9-D248-AE05-6F20FA4206AA}"/>
              </a:ext>
            </a:extLst>
          </p:cNvPr>
          <p:cNvPicPr>
            <a:picLocks noChangeAspect="1"/>
          </p:cNvPicPr>
          <p:nvPr/>
        </p:nvPicPr>
        <p:blipFill>
          <a:blip r:embed="rId3"/>
          <a:stretch>
            <a:fillRect/>
          </a:stretch>
        </p:blipFill>
        <p:spPr>
          <a:xfrm>
            <a:off x="6256865" y="1874573"/>
            <a:ext cx="5291667" cy="3108854"/>
          </a:xfrm>
          <a:prstGeom prst="rect">
            <a:avLst/>
          </a:prstGeom>
        </p:spPr>
      </p:pic>
      <p:sp>
        <p:nvSpPr>
          <p:cNvPr id="5" name="TextBox 4">
            <a:extLst>
              <a:ext uri="{FF2B5EF4-FFF2-40B4-BE49-F238E27FC236}">
                <a16:creationId xmlns:a16="http://schemas.microsoft.com/office/drawing/2014/main" id="{FF5EA6A6-B1AF-2A43-9E11-0F5B84285739}"/>
              </a:ext>
            </a:extLst>
          </p:cNvPr>
          <p:cNvSpPr txBox="1"/>
          <p:nvPr/>
        </p:nvSpPr>
        <p:spPr>
          <a:xfrm>
            <a:off x="1849821" y="401152"/>
            <a:ext cx="8927337" cy="523220"/>
          </a:xfrm>
          <a:prstGeom prst="rect">
            <a:avLst/>
          </a:prstGeom>
          <a:noFill/>
        </p:spPr>
        <p:txBody>
          <a:bodyPr wrap="square" rtlCol="0">
            <a:spAutoFit/>
          </a:bodyPr>
          <a:lstStyle/>
          <a:p>
            <a:r>
              <a:rPr lang="en-US" sz="2800" dirty="0"/>
              <a:t>Differences in pre, post, and frustration-levels by condition</a:t>
            </a:r>
          </a:p>
        </p:txBody>
      </p:sp>
      <p:sp>
        <p:nvSpPr>
          <p:cNvPr id="7" name="TextBox 6">
            <a:extLst>
              <a:ext uri="{FF2B5EF4-FFF2-40B4-BE49-F238E27FC236}">
                <a16:creationId xmlns:a16="http://schemas.microsoft.com/office/drawing/2014/main" id="{285BCE26-A926-E548-A2CB-FA41E8100C39}"/>
              </a:ext>
            </a:extLst>
          </p:cNvPr>
          <p:cNvSpPr txBox="1"/>
          <p:nvPr/>
        </p:nvSpPr>
        <p:spPr>
          <a:xfrm>
            <a:off x="455720" y="5471963"/>
            <a:ext cx="5563340" cy="1200329"/>
          </a:xfrm>
          <a:prstGeom prst="rect">
            <a:avLst/>
          </a:prstGeom>
          <a:noFill/>
        </p:spPr>
        <p:txBody>
          <a:bodyPr wrap="square">
            <a:spAutoFit/>
          </a:bodyPr>
          <a:lstStyle/>
          <a:p>
            <a:r>
              <a:rPr lang="en-US" dirty="0"/>
              <a:t>There were positive learning gains across all three conditions (see Fig. 8), but there was no significant difference in learning gains by condition, F(2, 86) = .534, p = .588, </a:t>
            </a:r>
            <a:r>
              <a:rPr lang="el-GR" dirty="0"/>
              <a:t>η</a:t>
            </a:r>
            <a:r>
              <a:rPr lang="en-US" dirty="0"/>
              <a:t>p2 = .012.</a:t>
            </a:r>
          </a:p>
        </p:txBody>
      </p:sp>
      <p:sp>
        <p:nvSpPr>
          <p:cNvPr id="8" name="Rectangle 7">
            <a:extLst>
              <a:ext uri="{FF2B5EF4-FFF2-40B4-BE49-F238E27FC236}">
                <a16:creationId xmlns:a16="http://schemas.microsoft.com/office/drawing/2014/main" id="{6C785ECE-1EA9-AD41-8DD1-613B0F11E2C9}"/>
              </a:ext>
            </a:extLst>
          </p:cNvPr>
          <p:cNvSpPr/>
          <p:nvPr/>
        </p:nvSpPr>
        <p:spPr>
          <a:xfrm>
            <a:off x="8673484" y="2441360"/>
            <a:ext cx="1296139" cy="2361460"/>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32D5EE-5181-5147-865D-C29C8B463A9D}"/>
              </a:ext>
            </a:extLst>
          </p:cNvPr>
          <p:cNvSpPr/>
          <p:nvPr/>
        </p:nvSpPr>
        <p:spPr>
          <a:xfrm>
            <a:off x="2720680" y="2057578"/>
            <a:ext cx="1568551" cy="2963579"/>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24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B23A-DDEC-5149-B0AB-71E68F9F9F55}"/>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A6C4625D-5578-E949-9D3B-DFA59FBFB71F}"/>
              </a:ext>
            </a:extLst>
          </p:cNvPr>
          <p:cNvSpPr>
            <a:spLocks noGrp="1"/>
          </p:cNvSpPr>
          <p:nvPr>
            <p:ph idx="1"/>
          </p:nvPr>
        </p:nvSpPr>
        <p:spPr/>
        <p:txBody>
          <a:bodyPr/>
          <a:lstStyle/>
          <a:p>
            <a:r>
              <a:rPr lang="en-US" dirty="0"/>
              <a:t>Jaclyn Ocumpaugh </a:t>
            </a:r>
          </a:p>
          <a:p>
            <a:r>
              <a:rPr lang="en-US" dirty="0"/>
              <a:t>Associate Director, Penn Center for Learning Analytics</a:t>
            </a:r>
          </a:p>
          <a:p>
            <a:r>
              <a:rPr lang="en-US" dirty="0"/>
              <a:t>10 years of research on Affective Computing in the Learning Sciences (including co-development of BROMP method)</a:t>
            </a:r>
          </a:p>
          <a:p>
            <a:r>
              <a:rPr lang="en-US" dirty="0"/>
              <a:t>Before that, PhD in Sociolinguistics—understanding what social and demographic factors (vs. language internal factors related to production and perception) motivate </a:t>
            </a:r>
            <a:r>
              <a:rPr lang="en-US" i="1" dirty="0"/>
              <a:t>sound changes </a:t>
            </a:r>
            <a:r>
              <a:rPr lang="en-US" dirty="0"/>
              <a:t>(a type of implicit learning)</a:t>
            </a:r>
          </a:p>
        </p:txBody>
      </p:sp>
    </p:spTree>
    <p:extLst>
      <p:ext uri="{BB962C8B-B14F-4D97-AF65-F5344CB8AC3E}">
        <p14:creationId xmlns:p14="http://schemas.microsoft.com/office/powerpoint/2010/main" val="335214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62C62AB-A954-E840-B820-8A0C71D7454F}"/>
              </a:ext>
            </a:extLst>
          </p:cNvPr>
          <p:cNvPicPr>
            <a:picLocks noChangeAspect="1"/>
          </p:cNvPicPr>
          <p:nvPr/>
        </p:nvPicPr>
        <p:blipFill>
          <a:blip r:embed="rId2"/>
          <a:stretch>
            <a:fillRect/>
          </a:stretch>
        </p:blipFill>
        <p:spPr>
          <a:xfrm>
            <a:off x="643467" y="1735667"/>
            <a:ext cx="5291666" cy="3386666"/>
          </a:xfrm>
          <a:prstGeom prst="rect">
            <a:avLst/>
          </a:prstGeom>
        </p:spPr>
      </p:pic>
      <p:pic>
        <p:nvPicPr>
          <p:cNvPr id="2" name="Picture 1" descr="Chart&#10;&#10;Description automatically generated">
            <a:extLst>
              <a:ext uri="{FF2B5EF4-FFF2-40B4-BE49-F238E27FC236}">
                <a16:creationId xmlns:a16="http://schemas.microsoft.com/office/drawing/2014/main" id="{F50E0FFF-76C9-D248-AE05-6F20FA4206AA}"/>
              </a:ext>
            </a:extLst>
          </p:cNvPr>
          <p:cNvPicPr>
            <a:picLocks noChangeAspect="1"/>
          </p:cNvPicPr>
          <p:nvPr/>
        </p:nvPicPr>
        <p:blipFill>
          <a:blip r:embed="rId3"/>
          <a:stretch>
            <a:fillRect/>
          </a:stretch>
        </p:blipFill>
        <p:spPr>
          <a:xfrm>
            <a:off x="6256865" y="1874573"/>
            <a:ext cx="5291667" cy="3108854"/>
          </a:xfrm>
          <a:prstGeom prst="rect">
            <a:avLst/>
          </a:prstGeom>
        </p:spPr>
      </p:pic>
      <p:sp>
        <p:nvSpPr>
          <p:cNvPr id="5" name="TextBox 4">
            <a:extLst>
              <a:ext uri="{FF2B5EF4-FFF2-40B4-BE49-F238E27FC236}">
                <a16:creationId xmlns:a16="http://schemas.microsoft.com/office/drawing/2014/main" id="{FF5EA6A6-B1AF-2A43-9E11-0F5B84285739}"/>
              </a:ext>
            </a:extLst>
          </p:cNvPr>
          <p:cNvSpPr txBox="1"/>
          <p:nvPr/>
        </p:nvSpPr>
        <p:spPr>
          <a:xfrm>
            <a:off x="1849821" y="401152"/>
            <a:ext cx="8927337" cy="523220"/>
          </a:xfrm>
          <a:prstGeom prst="rect">
            <a:avLst/>
          </a:prstGeom>
          <a:noFill/>
        </p:spPr>
        <p:txBody>
          <a:bodyPr wrap="square" rtlCol="0">
            <a:spAutoFit/>
          </a:bodyPr>
          <a:lstStyle/>
          <a:p>
            <a:r>
              <a:rPr lang="en-US" sz="2800" dirty="0"/>
              <a:t>Differences in pre, post, and frustration-levels by condition</a:t>
            </a:r>
          </a:p>
        </p:txBody>
      </p:sp>
      <p:sp>
        <p:nvSpPr>
          <p:cNvPr id="7" name="TextBox 6">
            <a:extLst>
              <a:ext uri="{FF2B5EF4-FFF2-40B4-BE49-F238E27FC236}">
                <a16:creationId xmlns:a16="http://schemas.microsoft.com/office/drawing/2014/main" id="{285BCE26-A926-E548-A2CB-FA41E8100C39}"/>
              </a:ext>
            </a:extLst>
          </p:cNvPr>
          <p:cNvSpPr txBox="1"/>
          <p:nvPr/>
        </p:nvSpPr>
        <p:spPr>
          <a:xfrm>
            <a:off x="455720" y="5471963"/>
            <a:ext cx="5563340" cy="1200329"/>
          </a:xfrm>
          <a:prstGeom prst="rect">
            <a:avLst/>
          </a:prstGeom>
          <a:noFill/>
        </p:spPr>
        <p:txBody>
          <a:bodyPr wrap="square">
            <a:spAutoFit/>
          </a:bodyPr>
          <a:lstStyle/>
          <a:p>
            <a:r>
              <a:rPr lang="en-US" dirty="0"/>
              <a:t>There were positive learning gains across all three conditions (see Fig. 8), but there was no significant difference in learning gains by condition, F(2, 86) = .534, p = .588, </a:t>
            </a:r>
            <a:r>
              <a:rPr lang="el-GR" dirty="0"/>
              <a:t>η</a:t>
            </a:r>
            <a:r>
              <a:rPr lang="en-US" dirty="0"/>
              <a:t>p2 = .012.</a:t>
            </a:r>
          </a:p>
        </p:txBody>
      </p:sp>
      <p:sp>
        <p:nvSpPr>
          <p:cNvPr id="8" name="Rectangle 7">
            <a:extLst>
              <a:ext uri="{FF2B5EF4-FFF2-40B4-BE49-F238E27FC236}">
                <a16:creationId xmlns:a16="http://schemas.microsoft.com/office/drawing/2014/main" id="{6C785ECE-1EA9-AD41-8DD1-613B0F11E2C9}"/>
              </a:ext>
            </a:extLst>
          </p:cNvPr>
          <p:cNvSpPr/>
          <p:nvPr/>
        </p:nvSpPr>
        <p:spPr>
          <a:xfrm>
            <a:off x="10129088" y="2485748"/>
            <a:ext cx="1296139" cy="2361460"/>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32D5EE-5181-5147-865D-C29C8B463A9D}"/>
              </a:ext>
            </a:extLst>
          </p:cNvPr>
          <p:cNvSpPr/>
          <p:nvPr/>
        </p:nvSpPr>
        <p:spPr>
          <a:xfrm>
            <a:off x="1065545" y="2019848"/>
            <a:ext cx="1568551" cy="2963579"/>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29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anced Learning Technologies Lab | Ivon Arroyo">
            <a:extLst>
              <a:ext uri="{FF2B5EF4-FFF2-40B4-BE49-F238E27FC236}">
                <a16:creationId xmlns:a16="http://schemas.microsoft.com/office/drawing/2014/main" id="{7F1CF314-500C-4246-A6BF-DD3C7A549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2" y="1544962"/>
            <a:ext cx="2857500" cy="284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478D59-F679-5D45-925C-1A03F1050CA6}"/>
              </a:ext>
            </a:extLst>
          </p:cNvPr>
          <p:cNvSpPr txBox="1"/>
          <p:nvPr/>
        </p:nvSpPr>
        <p:spPr>
          <a:xfrm>
            <a:off x="3923929" y="2435103"/>
            <a:ext cx="7492753" cy="1200329"/>
          </a:xfrm>
          <a:prstGeom prst="rect">
            <a:avLst/>
          </a:prstGeom>
          <a:noFill/>
        </p:spPr>
        <p:txBody>
          <a:bodyPr wrap="square">
            <a:sp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Arroyo, I., Woolf, B. P., Cooper, D. G., Burleson, W., &amp;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Muldner</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K. (2011). The impact of animated pedagogical agents on girls' and boys' emotions, attitudes, behaviors and learning. In 2011q IEEE 11th International Conference on Advanced Learning Technologies (pp. 506-510). IEEE. </a:t>
            </a:r>
          </a:p>
        </p:txBody>
      </p:sp>
    </p:spTree>
    <p:extLst>
      <p:ext uri="{BB962C8B-B14F-4D97-AF65-F5344CB8AC3E}">
        <p14:creationId xmlns:p14="http://schemas.microsoft.com/office/powerpoint/2010/main" val="396219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box and whisker chart&#10;&#10;Description automatically generated">
            <a:extLst>
              <a:ext uri="{FF2B5EF4-FFF2-40B4-BE49-F238E27FC236}">
                <a16:creationId xmlns:a16="http://schemas.microsoft.com/office/drawing/2014/main" id="{B51BF2CF-E6B1-904E-A991-88DAF7519FCD}"/>
              </a:ext>
            </a:extLst>
          </p:cNvPr>
          <p:cNvPicPr>
            <a:picLocks noChangeAspect="1"/>
          </p:cNvPicPr>
          <p:nvPr/>
        </p:nvPicPr>
        <p:blipFill>
          <a:blip r:embed="rId2"/>
          <a:stretch>
            <a:fillRect/>
          </a:stretch>
        </p:blipFill>
        <p:spPr>
          <a:xfrm>
            <a:off x="452762" y="173307"/>
            <a:ext cx="5128333" cy="6684693"/>
          </a:xfrm>
          <a:prstGeom prst="rect">
            <a:avLst/>
          </a:prstGeom>
        </p:spPr>
      </p:pic>
    </p:spTree>
    <p:extLst>
      <p:ext uri="{BB962C8B-B14F-4D97-AF65-F5344CB8AC3E}">
        <p14:creationId xmlns:p14="http://schemas.microsoft.com/office/powerpoint/2010/main" val="149114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550F6809-5365-174F-9852-9268A6BB8AC8}"/>
              </a:ext>
            </a:extLst>
          </p:cNvPr>
          <p:cNvPicPr>
            <a:picLocks noChangeAspect="1"/>
          </p:cNvPicPr>
          <p:nvPr/>
        </p:nvPicPr>
        <p:blipFill>
          <a:blip r:embed="rId2"/>
          <a:stretch>
            <a:fillRect/>
          </a:stretch>
        </p:blipFill>
        <p:spPr>
          <a:xfrm>
            <a:off x="-1" y="72546"/>
            <a:ext cx="5450890" cy="6713901"/>
          </a:xfrm>
          <a:prstGeom prst="rect">
            <a:avLst/>
          </a:prstGeom>
        </p:spPr>
      </p:pic>
      <p:sp>
        <p:nvSpPr>
          <p:cNvPr id="2" name="Rectangle 1">
            <a:extLst>
              <a:ext uri="{FF2B5EF4-FFF2-40B4-BE49-F238E27FC236}">
                <a16:creationId xmlns:a16="http://schemas.microsoft.com/office/drawing/2014/main" id="{8722DDA3-5BA8-264E-B974-75F2F53AAE32}"/>
              </a:ext>
            </a:extLst>
          </p:cNvPr>
          <p:cNvSpPr/>
          <p:nvPr/>
        </p:nvSpPr>
        <p:spPr>
          <a:xfrm>
            <a:off x="106533" y="452761"/>
            <a:ext cx="5175682" cy="2911876"/>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23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9237AEFD-52B1-C244-A434-F17D0FC11018}"/>
              </a:ext>
            </a:extLst>
          </p:cNvPr>
          <p:cNvPicPr>
            <a:picLocks noChangeAspect="1"/>
          </p:cNvPicPr>
          <p:nvPr/>
        </p:nvPicPr>
        <p:blipFill>
          <a:blip r:embed="rId2"/>
          <a:stretch>
            <a:fillRect/>
          </a:stretch>
        </p:blipFill>
        <p:spPr>
          <a:xfrm>
            <a:off x="124288" y="687519"/>
            <a:ext cx="3510553" cy="5775425"/>
          </a:xfrm>
          <a:prstGeom prst="rect">
            <a:avLst/>
          </a:prstGeom>
        </p:spPr>
      </p:pic>
      <p:sp>
        <p:nvSpPr>
          <p:cNvPr id="3" name="Rectangle 2">
            <a:extLst>
              <a:ext uri="{FF2B5EF4-FFF2-40B4-BE49-F238E27FC236}">
                <a16:creationId xmlns:a16="http://schemas.microsoft.com/office/drawing/2014/main" id="{FEB1E1BA-41CC-724D-9939-45AF71070604}"/>
              </a:ext>
            </a:extLst>
          </p:cNvPr>
          <p:cNvSpPr/>
          <p:nvPr/>
        </p:nvSpPr>
        <p:spPr>
          <a:xfrm>
            <a:off x="106533" y="949911"/>
            <a:ext cx="1589102" cy="513129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D11F2D-1010-C049-8357-5602C4A46D4A}"/>
              </a:ext>
            </a:extLst>
          </p:cNvPr>
          <p:cNvSpPr txBox="1"/>
          <p:nvPr/>
        </p:nvSpPr>
        <p:spPr>
          <a:xfrm>
            <a:off x="5282214" y="1296140"/>
            <a:ext cx="5104660" cy="1200329"/>
          </a:xfrm>
          <a:prstGeom prst="rect">
            <a:avLst/>
          </a:prstGeom>
          <a:noFill/>
        </p:spPr>
        <p:txBody>
          <a:bodyPr wrap="square" rtlCol="0">
            <a:spAutoFit/>
          </a:bodyPr>
          <a:lstStyle/>
          <a:p>
            <a:r>
              <a:rPr lang="en-US" dirty="0"/>
              <a:t>Let’s talk about the outcome variables:  </a:t>
            </a:r>
          </a:p>
          <a:p>
            <a:pPr marL="285750" indent="-285750">
              <a:buFont typeface="Arial" panose="020B0604020202020204" pitchFamily="34" charset="0"/>
              <a:buChar char="•"/>
            </a:pPr>
            <a:r>
              <a:rPr lang="en-US" dirty="0"/>
              <a:t>Are they states or traits?</a:t>
            </a:r>
          </a:p>
          <a:p>
            <a:pPr marL="285750" indent="-285750">
              <a:buFont typeface="Arial" panose="020B0604020202020204" pitchFamily="34" charset="0"/>
              <a:buChar char="•"/>
            </a:pPr>
            <a:r>
              <a:rPr lang="en-US" dirty="0"/>
              <a:t>Which ones moved the most?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1100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9237AEFD-52B1-C244-A434-F17D0FC11018}"/>
              </a:ext>
            </a:extLst>
          </p:cNvPr>
          <p:cNvPicPr>
            <a:picLocks noChangeAspect="1"/>
          </p:cNvPicPr>
          <p:nvPr/>
        </p:nvPicPr>
        <p:blipFill>
          <a:blip r:embed="rId2"/>
          <a:stretch>
            <a:fillRect/>
          </a:stretch>
        </p:blipFill>
        <p:spPr>
          <a:xfrm>
            <a:off x="124288" y="687519"/>
            <a:ext cx="3510553" cy="5775425"/>
          </a:xfrm>
          <a:prstGeom prst="rect">
            <a:avLst/>
          </a:prstGeom>
        </p:spPr>
      </p:pic>
      <p:sp>
        <p:nvSpPr>
          <p:cNvPr id="3" name="Rectangle 2">
            <a:extLst>
              <a:ext uri="{FF2B5EF4-FFF2-40B4-BE49-F238E27FC236}">
                <a16:creationId xmlns:a16="http://schemas.microsoft.com/office/drawing/2014/main" id="{FEB1E1BA-41CC-724D-9939-45AF71070604}"/>
              </a:ext>
            </a:extLst>
          </p:cNvPr>
          <p:cNvSpPr/>
          <p:nvPr/>
        </p:nvSpPr>
        <p:spPr>
          <a:xfrm>
            <a:off x="106533" y="949911"/>
            <a:ext cx="1589102" cy="5131293"/>
          </a:xfrm>
          <a:prstGeom prst="rect">
            <a:avLst/>
          </a:prstGeom>
          <a:solidFill>
            <a:srgbClr val="FFF2CC">
              <a:alpha val="1176"/>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D11F2D-1010-C049-8357-5602C4A46D4A}"/>
              </a:ext>
            </a:extLst>
          </p:cNvPr>
          <p:cNvSpPr txBox="1"/>
          <p:nvPr/>
        </p:nvSpPr>
        <p:spPr>
          <a:xfrm>
            <a:off x="5282214" y="1296140"/>
            <a:ext cx="5104660" cy="1200329"/>
          </a:xfrm>
          <a:prstGeom prst="rect">
            <a:avLst/>
          </a:prstGeom>
          <a:noFill/>
        </p:spPr>
        <p:txBody>
          <a:bodyPr wrap="square" rtlCol="0">
            <a:spAutoFit/>
          </a:bodyPr>
          <a:lstStyle/>
          <a:p>
            <a:r>
              <a:rPr lang="en-US" dirty="0"/>
              <a:t>Let’s talk about the outcome variables:  </a:t>
            </a:r>
          </a:p>
          <a:p>
            <a:pPr marL="285750" indent="-285750">
              <a:buFont typeface="Arial" panose="020B0604020202020204" pitchFamily="34" charset="0"/>
              <a:buChar char="•"/>
            </a:pPr>
            <a:r>
              <a:rPr lang="en-US" dirty="0"/>
              <a:t>Are they states or traits?</a:t>
            </a:r>
          </a:p>
          <a:p>
            <a:pPr marL="285750" indent="-285750">
              <a:buFont typeface="Arial" panose="020B0604020202020204" pitchFamily="34" charset="0"/>
              <a:buChar char="•"/>
            </a:pPr>
            <a:r>
              <a:rPr lang="en-US" dirty="0"/>
              <a:t>Which ones moved the most?</a:t>
            </a:r>
          </a:p>
          <a:p>
            <a:pPr marL="285750" indent="-285750">
              <a:buFont typeface="Arial" panose="020B0604020202020204" pitchFamily="34" charset="0"/>
              <a:buChar char="•"/>
            </a:pPr>
            <a:endParaRPr lang="en-US" dirty="0"/>
          </a:p>
        </p:txBody>
      </p:sp>
      <p:graphicFrame>
        <p:nvGraphicFramePr>
          <p:cNvPr id="5" name="Table 5">
            <a:extLst>
              <a:ext uri="{FF2B5EF4-FFF2-40B4-BE49-F238E27FC236}">
                <a16:creationId xmlns:a16="http://schemas.microsoft.com/office/drawing/2014/main" id="{E3712490-0EBB-8B43-BC89-071B024D6A2A}"/>
              </a:ext>
            </a:extLst>
          </p:cNvPr>
          <p:cNvGraphicFramePr>
            <a:graphicFrameLocks noGrp="1"/>
          </p:cNvGraphicFramePr>
          <p:nvPr>
            <p:extLst>
              <p:ext uri="{D42A27DB-BD31-4B8C-83A1-F6EECF244321}">
                <p14:modId xmlns:p14="http://schemas.microsoft.com/office/powerpoint/2010/main" val="462017226"/>
              </p:ext>
            </p:extLst>
          </p:nvPr>
        </p:nvGraphicFramePr>
        <p:xfrm>
          <a:off x="4110361" y="2323404"/>
          <a:ext cx="7643674" cy="4079240"/>
        </p:xfrm>
        <a:graphic>
          <a:graphicData uri="http://schemas.openxmlformats.org/drawingml/2006/table">
            <a:tbl>
              <a:tblPr firstRow="1" bandRow="1">
                <a:tableStyleId>{5C22544A-7EE6-4342-B048-85BDC9FD1C3A}</a:tableStyleId>
              </a:tblPr>
              <a:tblGrid>
                <a:gridCol w="4998128">
                  <a:extLst>
                    <a:ext uri="{9D8B030D-6E8A-4147-A177-3AD203B41FA5}">
                      <a16:colId xmlns:a16="http://schemas.microsoft.com/office/drawing/2014/main" val="3412409553"/>
                    </a:ext>
                  </a:extLst>
                </a:gridCol>
                <a:gridCol w="819821">
                  <a:extLst>
                    <a:ext uri="{9D8B030D-6E8A-4147-A177-3AD203B41FA5}">
                      <a16:colId xmlns:a16="http://schemas.microsoft.com/office/drawing/2014/main" val="2481633076"/>
                    </a:ext>
                  </a:extLst>
                </a:gridCol>
                <a:gridCol w="892209">
                  <a:extLst>
                    <a:ext uri="{9D8B030D-6E8A-4147-A177-3AD203B41FA5}">
                      <a16:colId xmlns:a16="http://schemas.microsoft.com/office/drawing/2014/main" val="2054787189"/>
                    </a:ext>
                  </a:extLst>
                </a:gridCol>
                <a:gridCol w="933516">
                  <a:extLst>
                    <a:ext uri="{9D8B030D-6E8A-4147-A177-3AD203B41FA5}">
                      <a16:colId xmlns:a16="http://schemas.microsoft.com/office/drawing/2014/main" val="3761929191"/>
                    </a:ext>
                  </a:extLst>
                </a:gridCol>
              </a:tblGrid>
              <a:tr h="370840">
                <a:tc>
                  <a:txBody>
                    <a:bodyPr/>
                    <a:lstStyle/>
                    <a:p>
                      <a:r>
                        <a:rPr lang="en-US" dirty="0"/>
                        <a:t>Variable</a:t>
                      </a:r>
                    </a:p>
                  </a:txBody>
                  <a:tcPr/>
                </a:tc>
                <a:tc>
                  <a:txBody>
                    <a:bodyPr/>
                    <a:lstStyle/>
                    <a:p>
                      <a:pPr algn="ctr"/>
                      <a:r>
                        <a:rPr lang="en-US" dirty="0"/>
                        <a:t>LC</a:t>
                      </a:r>
                    </a:p>
                  </a:txBody>
                  <a:tcPr/>
                </a:tc>
                <a:tc>
                  <a:txBody>
                    <a:bodyPr/>
                    <a:lstStyle/>
                    <a:p>
                      <a:pPr algn="ctr"/>
                      <a:r>
                        <a:rPr lang="en-US" dirty="0"/>
                        <a:t>LC-Fem</a:t>
                      </a:r>
                    </a:p>
                  </a:txBody>
                  <a:tcPr/>
                </a:tc>
                <a:tc>
                  <a:txBody>
                    <a:bodyPr/>
                    <a:lstStyle/>
                    <a:p>
                      <a:pPr algn="ctr"/>
                      <a:r>
                        <a:rPr lang="en-US" dirty="0"/>
                        <a:t>F vs. M</a:t>
                      </a:r>
                    </a:p>
                  </a:txBody>
                  <a:tcPr/>
                </a:tc>
                <a:extLst>
                  <a:ext uri="{0D108BD9-81ED-4DB2-BD59-A6C34878D82A}">
                    <a16:rowId xmlns:a16="http://schemas.microsoft.com/office/drawing/2014/main" val="785674212"/>
                  </a:ext>
                </a:extLst>
              </a:tr>
              <a:tr h="370840">
                <a:tc>
                  <a:txBody>
                    <a:bodyPr/>
                    <a:lstStyle/>
                    <a:p>
                      <a:r>
                        <a:rPr lang="en-US" dirty="0"/>
                        <a:t>Learning (post-pre), overall significant</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645224038"/>
                  </a:ext>
                </a:extLst>
              </a:tr>
              <a:tr h="370840">
                <a:tc>
                  <a:txBody>
                    <a:bodyPr/>
                    <a:lstStyle/>
                    <a:p>
                      <a:r>
                        <a:rPr lang="en-US" dirty="0"/>
                        <a:t>Unproductive Behaviors</a:t>
                      </a:r>
                    </a:p>
                  </a:txBody>
                  <a:tcPr/>
                </a:tc>
                <a:tc>
                  <a:txBody>
                    <a:bodyPr/>
                    <a:lstStyle/>
                    <a:p>
                      <a:pPr algn="ctr"/>
                      <a:endParaRPr lang="en-US"/>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540605247"/>
                  </a:ext>
                </a:extLst>
              </a:tr>
              <a:tr h="370840">
                <a:tc>
                  <a:txBody>
                    <a:bodyPr/>
                    <a:lstStyle/>
                    <a:p>
                      <a:r>
                        <a:rPr lang="en-US" dirty="0"/>
                        <a:t>Productive Behaviors</a:t>
                      </a:r>
                    </a:p>
                  </a:txBody>
                  <a:tcPr/>
                </a:tc>
                <a:tc>
                  <a:txBody>
                    <a:bodyPr/>
                    <a:lstStyle/>
                    <a:p>
                      <a:pPr algn="ctr"/>
                      <a:endParaRPr lang="en-US"/>
                    </a:p>
                  </a:txBody>
                  <a:tcPr/>
                </a:tc>
                <a:tc>
                  <a:txBody>
                    <a:bodyPr/>
                    <a:lstStyle/>
                    <a:p>
                      <a:pPr algn="ctr"/>
                      <a:endParaRPr lang="en-US"/>
                    </a:p>
                  </a:txBody>
                  <a:tcPr/>
                </a:tc>
                <a:tc>
                  <a:txBody>
                    <a:bodyPr/>
                    <a:lstStyle/>
                    <a:p>
                      <a:pPr algn="ctr"/>
                      <a:r>
                        <a:rPr lang="en-US" dirty="0"/>
                        <a:t>+</a:t>
                      </a:r>
                    </a:p>
                  </a:txBody>
                  <a:tcPr/>
                </a:tc>
                <a:extLst>
                  <a:ext uri="{0D108BD9-81ED-4DB2-BD59-A6C34878D82A}">
                    <a16:rowId xmlns:a16="http://schemas.microsoft.com/office/drawing/2014/main" val="1308164252"/>
                  </a:ext>
                </a:extLst>
              </a:tr>
              <a:tr h="370840">
                <a:tc>
                  <a:txBody>
                    <a:bodyPr/>
                    <a:lstStyle/>
                    <a:p>
                      <a:r>
                        <a:rPr lang="en-US" dirty="0"/>
                        <a:t>Students Perceptions of the Software</a:t>
                      </a:r>
                    </a:p>
                  </a:txBody>
                  <a:tcPr/>
                </a:tc>
                <a:tc>
                  <a:txBody>
                    <a:bodyPr/>
                    <a:lstStyle/>
                    <a:p>
                      <a:pPr algn="ctr"/>
                      <a:endParaRPr lang="en-US"/>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83834818"/>
                  </a:ext>
                </a:extLst>
              </a:tr>
              <a:tr h="370840">
                <a:tc>
                  <a:txBody>
                    <a:bodyPr/>
                    <a:lstStyle/>
                    <a:p>
                      <a:r>
                        <a:rPr lang="en-US" dirty="0"/>
                        <a:t>Enjoyment/not during problem solving</a:t>
                      </a:r>
                    </a:p>
                  </a:txBody>
                  <a:tcPr/>
                </a:tc>
                <a:tc>
                  <a:txBody>
                    <a:bodyPr/>
                    <a:lstStyle/>
                    <a:p>
                      <a:pPr algn="ctr"/>
                      <a:endParaRPr lang="en-US"/>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24953512"/>
                  </a:ext>
                </a:extLst>
              </a:tr>
              <a:tr h="370840">
                <a:tc>
                  <a:txBody>
                    <a:bodyPr/>
                    <a:lstStyle/>
                    <a:p>
                      <a:r>
                        <a:rPr lang="en-US" dirty="0"/>
                        <a:t>Frustration/not during problem solving</a:t>
                      </a:r>
                    </a:p>
                  </a:txBody>
                  <a:tcPr/>
                </a:tc>
                <a:tc>
                  <a:txBody>
                    <a:bodyPr/>
                    <a:lstStyle/>
                    <a:p>
                      <a:pPr algn="ctr"/>
                      <a:r>
                        <a:rPr lang="en-US" dirty="0"/>
                        <a:t>***</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945608829"/>
                  </a:ext>
                </a:extLst>
              </a:tr>
              <a:tr h="370840">
                <a:tc>
                  <a:txBody>
                    <a:bodyPr/>
                    <a:lstStyle/>
                    <a:p>
                      <a:r>
                        <a:rPr lang="en-US" dirty="0"/>
                        <a:t>Confidence/Anxiousness during problem solving</a:t>
                      </a:r>
                    </a:p>
                  </a:txBody>
                  <a:tcPr/>
                </a:tc>
                <a:tc>
                  <a:txBody>
                    <a:bodyPr/>
                    <a:lstStyle/>
                    <a:p>
                      <a:pPr algn="ctr"/>
                      <a:r>
                        <a:rPr lang="en-US" dirty="0"/>
                        <a:t>*</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411316724"/>
                  </a:ext>
                </a:extLst>
              </a:tr>
              <a:tr h="370840">
                <a:tc>
                  <a:txBody>
                    <a:bodyPr/>
                    <a:lstStyle/>
                    <a:p>
                      <a:r>
                        <a:rPr lang="en-US" dirty="0"/>
                        <a:t>Interest/Boredom during problem solving</a:t>
                      </a:r>
                    </a:p>
                  </a:txBody>
                  <a:tcPr/>
                </a:tc>
                <a:tc>
                  <a:txBody>
                    <a:bodyPr/>
                    <a:lstStyle/>
                    <a:p>
                      <a:pPr algn="ctr"/>
                      <a:r>
                        <a:rPr lang="en-US"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79283326"/>
                  </a:ext>
                </a:extLst>
              </a:tr>
              <a:tr h="370840">
                <a:tc>
                  <a:txBody>
                    <a:bodyPr/>
                    <a:lstStyle/>
                    <a:p>
                      <a:r>
                        <a:rPr lang="en-US" dirty="0"/>
                        <a:t>Math Liking Survey</a:t>
                      </a:r>
                    </a:p>
                  </a:txBody>
                  <a:tcPr/>
                </a:tc>
                <a:tc>
                  <a:txBody>
                    <a:bodyPr/>
                    <a:lstStyle/>
                    <a:p>
                      <a:pPr algn="ctr"/>
                      <a:r>
                        <a:rPr lang="en-US" dirty="0"/>
                        <a:t>*</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557116884"/>
                  </a:ext>
                </a:extLst>
              </a:tr>
              <a:tr h="370840">
                <a:tc>
                  <a:txBody>
                    <a:bodyPr/>
                    <a:lstStyle/>
                    <a:p>
                      <a:r>
                        <a:rPr lang="en-US" dirty="0"/>
                        <a:t>Math Linking Self-Efficacy</a:t>
                      </a:r>
                    </a:p>
                  </a:txBody>
                  <a:tcPr/>
                </a:tc>
                <a:tc>
                  <a:txBody>
                    <a:bodyPr/>
                    <a:lstStyle/>
                    <a:p>
                      <a:pPr algn="ctr"/>
                      <a:r>
                        <a:rPr lang="en-US"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678397461"/>
                  </a:ext>
                </a:extLst>
              </a:tr>
            </a:tbl>
          </a:graphicData>
        </a:graphic>
      </p:graphicFrame>
    </p:spTree>
    <p:extLst>
      <p:ext uri="{BB962C8B-B14F-4D97-AF65-F5344CB8AC3E}">
        <p14:creationId xmlns:p14="http://schemas.microsoft.com/office/powerpoint/2010/main" val="83858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3C6D-B74B-8442-9C94-9A028BAEC1B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AC50092-BA54-D64F-BF2A-F275FE1A5AA6}"/>
              </a:ext>
            </a:extLst>
          </p:cNvPr>
          <p:cNvSpPr>
            <a:spLocks noGrp="1"/>
          </p:cNvSpPr>
          <p:nvPr>
            <p:ph idx="1"/>
          </p:nvPr>
        </p:nvSpPr>
        <p:spPr/>
        <p:txBody>
          <a:bodyPr/>
          <a:lstStyle/>
          <a:p>
            <a:r>
              <a:rPr lang="en-US" dirty="0"/>
              <a:t>What would these results mean for future research?</a:t>
            </a:r>
          </a:p>
          <a:p>
            <a:r>
              <a:rPr lang="en-US" dirty="0"/>
              <a:t>How might we operationalize things differently?</a:t>
            </a:r>
          </a:p>
          <a:p>
            <a:r>
              <a:rPr lang="en-US" dirty="0"/>
              <a:t>Which things seem hardest to move, based on these results? Or compared to other studies that you have read?</a:t>
            </a:r>
          </a:p>
          <a:p>
            <a:r>
              <a:rPr lang="en-US" dirty="0"/>
              <a:t>We saw gender effects in some of these studies. What other population differences might we expect? Do you think military cadets and middle schoolers might experience affect differently?  Process it differently?</a:t>
            </a:r>
          </a:p>
          <a:p>
            <a:endParaRPr lang="en-US" dirty="0"/>
          </a:p>
        </p:txBody>
      </p:sp>
    </p:spTree>
    <p:extLst>
      <p:ext uri="{BB962C8B-B14F-4D97-AF65-F5344CB8AC3E}">
        <p14:creationId xmlns:p14="http://schemas.microsoft.com/office/powerpoint/2010/main" val="264713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0944DE9-3C96-CE4F-AAC6-094644C633BC}"/>
              </a:ext>
            </a:extLst>
          </p:cNvPr>
          <p:cNvPicPr>
            <a:picLocks noChangeAspect="1"/>
          </p:cNvPicPr>
          <p:nvPr/>
        </p:nvPicPr>
        <p:blipFill>
          <a:blip r:embed="rId2"/>
          <a:stretch>
            <a:fillRect/>
          </a:stretch>
        </p:blipFill>
        <p:spPr>
          <a:xfrm>
            <a:off x="8800237" y="296662"/>
            <a:ext cx="3149600" cy="5181600"/>
          </a:xfrm>
          <a:prstGeom prst="rect">
            <a:avLst/>
          </a:prstGeom>
        </p:spPr>
      </p:pic>
      <p:pic>
        <p:nvPicPr>
          <p:cNvPr id="7" name="Picture 6" descr="Table&#10;&#10;Description automatically generated">
            <a:extLst>
              <a:ext uri="{FF2B5EF4-FFF2-40B4-BE49-F238E27FC236}">
                <a16:creationId xmlns:a16="http://schemas.microsoft.com/office/drawing/2014/main" id="{B89E6F00-97CD-3644-A2F2-C34665C08E73}"/>
              </a:ext>
            </a:extLst>
          </p:cNvPr>
          <p:cNvPicPr>
            <a:picLocks noChangeAspect="1"/>
          </p:cNvPicPr>
          <p:nvPr/>
        </p:nvPicPr>
        <p:blipFill>
          <a:blip r:embed="rId3"/>
          <a:stretch>
            <a:fillRect/>
          </a:stretch>
        </p:blipFill>
        <p:spPr>
          <a:xfrm>
            <a:off x="5262362" y="501773"/>
            <a:ext cx="3124200" cy="3848100"/>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7B5748CA-291C-BE4F-8CCF-C8FC29F3988B}"/>
              </a:ext>
            </a:extLst>
          </p:cNvPr>
          <p:cNvPicPr>
            <a:picLocks noChangeAspect="1"/>
          </p:cNvPicPr>
          <p:nvPr/>
        </p:nvPicPr>
        <p:blipFill>
          <a:blip r:embed="rId4"/>
          <a:stretch>
            <a:fillRect/>
          </a:stretch>
        </p:blipFill>
        <p:spPr>
          <a:xfrm>
            <a:off x="6952819" y="4011351"/>
            <a:ext cx="2552700" cy="3327400"/>
          </a:xfrm>
          <a:prstGeom prst="rect">
            <a:avLst/>
          </a:prstGeom>
        </p:spPr>
      </p:pic>
      <p:pic>
        <p:nvPicPr>
          <p:cNvPr id="11" name="Picture 10" descr="Table&#10;&#10;Description automatically generated">
            <a:extLst>
              <a:ext uri="{FF2B5EF4-FFF2-40B4-BE49-F238E27FC236}">
                <a16:creationId xmlns:a16="http://schemas.microsoft.com/office/drawing/2014/main" id="{9C890C4F-752E-B241-A4FB-1C0E55D05DA7}"/>
              </a:ext>
            </a:extLst>
          </p:cNvPr>
          <p:cNvPicPr>
            <a:picLocks noChangeAspect="1"/>
          </p:cNvPicPr>
          <p:nvPr/>
        </p:nvPicPr>
        <p:blipFill>
          <a:blip r:embed="rId5"/>
          <a:stretch>
            <a:fillRect/>
          </a:stretch>
        </p:blipFill>
        <p:spPr>
          <a:xfrm>
            <a:off x="454488" y="3683000"/>
            <a:ext cx="4394200" cy="2819400"/>
          </a:xfrm>
          <a:prstGeom prst="rect">
            <a:avLst/>
          </a:prstGeom>
        </p:spPr>
      </p:pic>
      <p:pic>
        <p:nvPicPr>
          <p:cNvPr id="13" name="Picture 12" descr="Table&#10;&#10;Description automatically generated">
            <a:extLst>
              <a:ext uri="{FF2B5EF4-FFF2-40B4-BE49-F238E27FC236}">
                <a16:creationId xmlns:a16="http://schemas.microsoft.com/office/drawing/2014/main" id="{021F8B56-0AC2-DF45-99E5-A0414BD62C75}"/>
              </a:ext>
            </a:extLst>
          </p:cNvPr>
          <p:cNvPicPr>
            <a:picLocks noChangeAspect="1"/>
          </p:cNvPicPr>
          <p:nvPr/>
        </p:nvPicPr>
        <p:blipFill>
          <a:blip r:embed="rId6"/>
          <a:stretch>
            <a:fillRect/>
          </a:stretch>
        </p:blipFill>
        <p:spPr>
          <a:xfrm>
            <a:off x="116858" y="2019300"/>
            <a:ext cx="4419600" cy="1435100"/>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C7E9121C-AE77-2543-BEC8-7EABD45D0F64}"/>
              </a:ext>
            </a:extLst>
          </p:cNvPr>
          <p:cNvPicPr>
            <a:picLocks noChangeAspect="1"/>
          </p:cNvPicPr>
          <p:nvPr/>
        </p:nvPicPr>
        <p:blipFill>
          <a:blip r:embed="rId7"/>
          <a:stretch>
            <a:fillRect/>
          </a:stretch>
        </p:blipFill>
        <p:spPr>
          <a:xfrm>
            <a:off x="400050" y="200025"/>
            <a:ext cx="4419600" cy="1435100"/>
          </a:xfrm>
          <a:prstGeom prst="rect">
            <a:avLst/>
          </a:prstGeom>
        </p:spPr>
      </p:pic>
    </p:spTree>
    <p:extLst>
      <p:ext uri="{BB962C8B-B14F-4D97-AF65-F5344CB8AC3E}">
        <p14:creationId xmlns:p14="http://schemas.microsoft.com/office/powerpoint/2010/main" val="48408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55665-3F88-BF4E-BABD-8AEBAC69FAAE}"/>
              </a:ext>
            </a:extLst>
          </p:cNvPr>
          <p:cNvSpPr>
            <a:spLocks noGrp="1"/>
          </p:cNvSpPr>
          <p:nvPr>
            <p:ph idx="1"/>
          </p:nvPr>
        </p:nvSpPr>
        <p:spPr>
          <a:xfrm>
            <a:off x="257451" y="310718"/>
            <a:ext cx="11709647" cy="6303146"/>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Core Readings </a:t>
            </a:r>
          </a:p>
          <a:p>
            <a:pPr marL="0" indent="0">
              <a:buNone/>
            </a:pPr>
            <a:r>
              <a:rPr lang="en-US" sz="1700" b="1" dirty="0">
                <a:latin typeface="Times New Roman" panose="02020603050405020304" pitchFamily="18" charset="0"/>
                <a:cs typeface="Times New Roman" panose="02020603050405020304" pitchFamily="18" charset="0"/>
              </a:rPr>
              <a:t>(</a:t>
            </a:r>
            <a:r>
              <a:rPr lang="en-US" sz="1700" b="1" dirty="0" err="1">
                <a:latin typeface="Times New Roman" panose="02020603050405020304" pitchFamily="18" charset="0"/>
                <a:cs typeface="Times New Roman" panose="02020603050405020304" pitchFamily="18" charset="0"/>
              </a:rPr>
              <a:t>DeFalco</a:t>
            </a:r>
            <a:r>
              <a:rPr lang="en-US" sz="1700" b="1" dirty="0">
                <a:latin typeface="Times New Roman" panose="02020603050405020304" pitchFamily="18" charset="0"/>
                <a:cs typeface="Times New Roman" panose="02020603050405020304" pitchFamily="18" charset="0"/>
              </a:rPr>
              <a:t> et al., 2018) </a:t>
            </a:r>
            <a:r>
              <a:rPr lang="en-US" sz="1700" b="1"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err="1">
                <a:solidFill>
                  <a:schemeClr val="bg1">
                    <a:lumMod val="50000"/>
                  </a:schemeClr>
                </a:solidFill>
                <a:latin typeface="Times New Roman" panose="02020603050405020304" pitchFamily="18" charset="0"/>
                <a:cs typeface="Times New Roman" panose="02020603050405020304" pitchFamily="18" charset="0"/>
              </a:rPr>
              <a:t>DeFalco</a:t>
            </a:r>
            <a:r>
              <a:rPr lang="en-US" sz="1700" dirty="0">
                <a:solidFill>
                  <a:schemeClr val="bg1">
                    <a:lumMod val="50000"/>
                  </a:schemeClr>
                </a:solidFill>
                <a:latin typeface="Times New Roman" panose="02020603050405020304" pitchFamily="18" charset="0"/>
                <a:cs typeface="Times New Roman" panose="02020603050405020304" pitchFamily="18" charset="0"/>
              </a:rPr>
              <a:t>, J.A., Rowe, J.P., Paquette, L., </a:t>
            </a:r>
            <a:r>
              <a:rPr lang="en-US" sz="1700" dirty="0" err="1">
                <a:solidFill>
                  <a:schemeClr val="bg1">
                    <a:lumMod val="50000"/>
                  </a:schemeClr>
                </a:solidFill>
                <a:latin typeface="Times New Roman" panose="02020603050405020304" pitchFamily="18" charset="0"/>
                <a:cs typeface="Times New Roman" panose="02020603050405020304" pitchFamily="18" charset="0"/>
              </a:rPr>
              <a:t>Georgoulas</a:t>
            </a:r>
            <a:r>
              <a:rPr lang="en-US" sz="1700" dirty="0">
                <a:solidFill>
                  <a:schemeClr val="bg1">
                    <a:lumMod val="50000"/>
                  </a:schemeClr>
                </a:solidFill>
                <a:latin typeface="Times New Roman" panose="02020603050405020304" pitchFamily="18" charset="0"/>
                <a:cs typeface="Times New Roman" panose="02020603050405020304" pitchFamily="18" charset="0"/>
              </a:rPr>
              <a:t>-Sherry, V., Brawner, K., Mott, B.W., Baker, R.S., Lester, J.C. (2018) Detecting and Addressing Frustration in a Serious Game for Military Training. International Journal of Artificial Intelligence and Education, 28 (2), 152-193. </a:t>
            </a:r>
          </a:p>
          <a:p>
            <a:pPr marL="0" indent="0">
              <a:buNone/>
            </a:pPr>
            <a:r>
              <a:rPr lang="en-US" sz="1700" b="1" dirty="0">
                <a:latin typeface="Times New Roman" panose="02020603050405020304" pitchFamily="18" charset="0"/>
                <a:cs typeface="Times New Roman" panose="02020603050405020304" pitchFamily="18" charset="0"/>
              </a:rPr>
              <a:t>(Arroyo et al, 2011) </a:t>
            </a:r>
            <a:r>
              <a:rPr lang="en-US" sz="1700" b="1"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a:solidFill>
                  <a:schemeClr val="bg1">
                    <a:lumMod val="50000"/>
                  </a:schemeClr>
                </a:solidFill>
                <a:latin typeface="Times New Roman" panose="02020603050405020304" pitchFamily="18" charset="0"/>
                <a:cs typeface="Times New Roman" panose="02020603050405020304" pitchFamily="18" charset="0"/>
              </a:rPr>
              <a:t>Arroyo, I., Woolf, B. P., Cooper, D. G., Burleson, W., &amp; </a:t>
            </a:r>
            <a:r>
              <a:rPr lang="en-US" sz="1700" dirty="0" err="1">
                <a:solidFill>
                  <a:schemeClr val="bg1">
                    <a:lumMod val="50000"/>
                  </a:schemeClr>
                </a:solidFill>
                <a:latin typeface="Times New Roman" panose="02020603050405020304" pitchFamily="18" charset="0"/>
                <a:cs typeface="Times New Roman" panose="02020603050405020304" pitchFamily="18" charset="0"/>
              </a:rPr>
              <a:t>Muldner</a:t>
            </a:r>
            <a:r>
              <a:rPr lang="en-US" sz="1700" dirty="0">
                <a:solidFill>
                  <a:schemeClr val="bg1">
                    <a:lumMod val="50000"/>
                  </a:schemeClr>
                </a:solidFill>
                <a:latin typeface="Times New Roman" panose="02020603050405020304" pitchFamily="18" charset="0"/>
                <a:cs typeface="Times New Roman" panose="02020603050405020304" pitchFamily="18" charset="0"/>
              </a:rPr>
              <a:t>, K. (2011). The impact of animated pedagogical agents on girls' and boys' emotions, attitudes, behaviors and learning. In 2011 IEEE 11th International Conference on Advanced Learning Technologies (pp. 506-510). IEEE. </a:t>
            </a:r>
          </a:p>
          <a:p>
            <a:pPr marL="0" indent="0">
              <a:buNone/>
            </a:pPr>
            <a:r>
              <a:rPr lang="en-US" b="1" dirty="0">
                <a:latin typeface="Times New Roman" panose="02020603050405020304" pitchFamily="18" charset="0"/>
                <a:cs typeface="Times New Roman" panose="02020603050405020304" pitchFamily="18" charset="0"/>
              </a:rPr>
              <a:t>Secondary Readings </a:t>
            </a:r>
          </a:p>
          <a:p>
            <a:pPr marL="0" indent="0">
              <a:buNone/>
            </a:pPr>
            <a:r>
              <a:rPr lang="en-US" sz="1700" b="1" dirty="0">
                <a:latin typeface="Times New Roman" panose="02020603050405020304" pitchFamily="18" charset="0"/>
                <a:cs typeface="Times New Roman" panose="02020603050405020304" pitchFamily="18" charset="0"/>
              </a:rPr>
              <a:t>(</a:t>
            </a:r>
            <a:r>
              <a:rPr lang="en-US" sz="1700" b="1" dirty="0" err="1">
                <a:latin typeface="Times New Roman" panose="02020603050405020304" pitchFamily="18" charset="0"/>
                <a:cs typeface="Times New Roman" panose="02020603050405020304" pitchFamily="18" charset="0"/>
              </a:rPr>
              <a:t>D’Mello</a:t>
            </a:r>
            <a:r>
              <a:rPr lang="en-US" sz="1700" b="1" dirty="0">
                <a:latin typeface="Times New Roman" panose="02020603050405020304" pitchFamily="18" charset="0"/>
                <a:cs typeface="Times New Roman" panose="02020603050405020304" pitchFamily="18" charset="0"/>
              </a:rPr>
              <a:t> et al., 2010) </a:t>
            </a:r>
            <a:r>
              <a:rPr lang="en-US" sz="1700"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err="1">
                <a:solidFill>
                  <a:schemeClr val="bg1">
                    <a:lumMod val="50000"/>
                  </a:schemeClr>
                </a:solidFill>
                <a:latin typeface="Times New Roman" panose="02020603050405020304" pitchFamily="18" charset="0"/>
                <a:cs typeface="Times New Roman" panose="02020603050405020304" pitchFamily="18" charset="0"/>
              </a:rPr>
              <a:t>D’Mello</a:t>
            </a:r>
            <a:r>
              <a:rPr lang="en-US" sz="1700" dirty="0">
                <a:solidFill>
                  <a:schemeClr val="bg1">
                    <a:lumMod val="50000"/>
                  </a:schemeClr>
                </a:solidFill>
                <a:latin typeface="Times New Roman" panose="02020603050405020304" pitchFamily="18" charset="0"/>
                <a:cs typeface="Times New Roman" panose="02020603050405020304" pitchFamily="18" charset="0"/>
              </a:rPr>
              <a:t>, S., Lehman, B., </a:t>
            </a:r>
            <a:r>
              <a:rPr lang="en-US" sz="1700" dirty="0" err="1">
                <a:solidFill>
                  <a:schemeClr val="bg1">
                    <a:lumMod val="50000"/>
                  </a:schemeClr>
                </a:solidFill>
                <a:latin typeface="Times New Roman" panose="02020603050405020304" pitchFamily="18" charset="0"/>
                <a:cs typeface="Times New Roman" panose="02020603050405020304" pitchFamily="18" charset="0"/>
              </a:rPr>
              <a:t>Sullins</a:t>
            </a:r>
            <a:r>
              <a:rPr lang="en-US" sz="1700" dirty="0">
                <a:solidFill>
                  <a:schemeClr val="bg1">
                    <a:lumMod val="50000"/>
                  </a:schemeClr>
                </a:solidFill>
                <a:latin typeface="Times New Roman" panose="02020603050405020304" pitchFamily="18" charset="0"/>
                <a:cs typeface="Times New Roman" panose="02020603050405020304" pitchFamily="18" charset="0"/>
              </a:rPr>
              <a:t>, J., Daigle, R., Combs, R., Vogt, K., ... &amp; </a:t>
            </a:r>
            <a:r>
              <a:rPr lang="en-US" sz="1700" dirty="0" err="1">
                <a:solidFill>
                  <a:schemeClr val="bg1">
                    <a:lumMod val="50000"/>
                  </a:schemeClr>
                </a:solidFill>
                <a:latin typeface="Times New Roman" panose="02020603050405020304" pitchFamily="18" charset="0"/>
                <a:cs typeface="Times New Roman" panose="02020603050405020304" pitchFamily="18" charset="0"/>
              </a:rPr>
              <a:t>Graesser</a:t>
            </a:r>
            <a:r>
              <a:rPr lang="en-US" sz="1700" dirty="0">
                <a:solidFill>
                  <a:schemeClr val="bg1">
                    <a:lumMod val="50000"/>
                  </a:schemeClr>
                </a:solidFill>
                <a:latin typeface="Times New Roman" panose="02020603050405020304" pitchFamily="18" charset="0"/>
                <a:cs typeface="Times New Roman" panose="02020603050405020304" pitchFamily="18" charset="0"/>
              </a:rPr>
              <a:t>, A. (2010). A time for emoting: When affect-sensitivity is and isn’t effective at promoting deep learning. In International conference on intelligent tutoring systems (pp. 245-254). Springer, Berlin, Heidelberg. </a:t>
            </a:r>
          </a:p>
          <a:p>
            <a:pPr marL="0" indent="0">
              <a:buNone/>
            </a:pPr>
            <a:r>
              <a:rPr lang="en-US" sz="1700" b="1" dirty="0">
                <a:latin typeface="Times New Roman" panose="02020603050405020304" pitchFamily="18" charset="0"/>
                <a:cs typeface="Times New Roman" panose="02020603050405020304" pitchFamily="18" charset="0"/>
              </a:rPr>
              <a:t>(Arroyo et al., 2007) </a:t>
            </a:r>
            <a:r>
              <a:rPr lang="en-US" sz="1700" b="1"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a:solidFill>
                  <a:schemeClr val="bg1">
                    <a:lumMod val="50000"/>
                  </a:schemeClr>
                </a:solidFill>
                <a:latin typeface="Times New Roman" panose="02020603050405020304" pitchFamily="18" charset="0"/>
                <a:cs typeface="Times New Roman" panose="02020603050405020304" pitchFamily="18" charset="0"/>
              </a:rPr>
              <a:t>Arroyo, I., Ferguson, K., Johns, J., Dragon, T., </a:t>
            </a:r>
            <a:r>
              <a:rPr lang="en-US" sz="1700" dirty="0" err="1">
                <a:solidFill>
                  <a:schemeClr val="bg1">
                    <a:lumMod val="50000"/>
                  </a:schemeClr>
                </a:solidFill>
                <a:latin typeface="Times New Roman" panose="02020603050405020304" pitchFamily="18" charset="0"/>
                <a:cs typeface="Times New Roman" panose="02020603050405020304" pitchFamily="18" charset="0"/>
              </a:rPr>
              <a:t>Meheranian</a:t>
            </a:r>
            <a:r>
              <a:rPr lang="en-US" sz="1700" dirty="0">
                <a:solidFill>
                  <a:schemeClr val="bg1">
                    <a:lumMod val="50000"/>
                  </a:schemeClr>
                </a:solidFill>
                <a:latin typeface="Times New Roman" panose="02020603050405020304" pitchFamily="18" charset="0"/>
                <a:cs typeface="Times New Roman" panose="02020603050405020304" pitchFamily="18" charset="0"/>
              </a:rPr>
              <a:t>, H., Fisher, D., ... &amp; Woolf, B. P. (2007). Repairing disengagement with non-invasive interventions. In AIED (Vol. 2007, pp. 195- 202). </a:t>
            </a:r>
          </a:p>
          <a:p>
            <a:pPr marL="0" indent="0">
              <a:buNone/>
            </a:pPr>
            <a:r>
              <a:rPr lang="en-US" sz="1700" b="1" dirty="0">
                <a:latin typeface="Times New Roman" panose="02020603050405020304" pitchFamily="18" charset="0"/>
                <a:cs typeface="Times New Roman" panose="02020603050405020304" pitchFamily="18" charset="0"/>
              </a:rPr>
              <a:t>(Baker et al., 2006) </a:t>
            </a:r>
            <a:r>
              <a:rPr lang="en-US" sz="1700" b="1"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a:solidFill>
                  <a:schemeClr val="bg1">
                    <a:lumMod val="50000"/>
                  </a:schemeClr>
                </a:solidFill>
                <a:latin typeface="Times New Roman" panose="02020603050405020304" pitchFamily="18" charset="0"/>
                <a:cs typeface="Times New Roman" panose="02020603050405020304" pitchFamily="18" charset="0"/>
              </a:rPr>
              <a:t>Baker, </a:t>
            </a:r>
            <a:r>
              <a:rPr lang="en-US" sz="1700" dirty="0" err="1">
                <a:solidFill>
                  <a:schemeClr val="bg1">
                    <a:lumMod val="50000"/>
                  </a:schemeClr>
                </a:solidFill>
                <a:latin typeface="Times New Roman" panose="02020603050405020304" pitchFamily="18" charset="0"/>
                <a:cs typeface="Times New Roman" panose="02020603050405020304" pitchFamily="18" charset="0"/>
              </a:rPr>
              <a:t>R.S.J.d</a:t>
            </a:r>
            <a:r>
              <a:rPr lang="en-US" sz="1700" dirty="0">
                <a:solidFill>
                  <a:schemeClr val="bg1">
                    <a:lumMod val="50000"/>
                  </a:schemeClr>
                </a:solidFill>
                <a:latin typeface="Times New Roman" panose="02020603050405020304" pitchFamily="18" charset="0"/>
                <a:cs typeface="Times New Roman" panose="02020603050405020304" pitchFamily="18" charset="0"/>
              </a:rPr>
              <a:t>., Corbett, A.T., Koedinger, K.R., Evenson, S.E., Roll, I., Wagner, A.Z., </a:t>
            </a:r>
            <a:r>
              <a:rPr lang="en-US" sz="1700" dirty="0" err="1">
                <a:solidFill>
                  <a:schemeClr val="bg1">
                    <a:lumMod val="50000"/>
                  </a:schemeClr>
                </a:solidFill>
                <a:latin typeface="Times New Roman" panose="02020603050405020304" pitchFamily="18" charset="0"/>
                <a:cs typeface="Times New Roman" panose="02020603050405020304" pitchFamily="18" charset="0"/>
              </a:rPr>
              <a:t>Naim</a:t>
            </a:r>
            <a:r>
              <a:rPr lang="en-US" sz="1700" dirty="0">
                <a:solidFill>
                  <a:schemeClr val="bg1">
                    <a:lumMod val="50000"/>
                  </a:schemeClr>
                </a:solidFill>
                <a:latin typeface="Times New Roman" panose="02020603050405020304" pitchFamily="18" charset="0"/>
                <a:cs typeface="Times New Roman" panose="02020603050405020304" pitchFamily="18" charset="0"/>
              </a:rPr>
              <a:t>, M., </a:t>
            </a:r>
            <a:r>
              <a:rPr lang="en-US" sz="1700" dirty="0" err="1">
                <a:solidFill>
                  <a:schemeClr val="bg1">
                    <a:lumMod val="50000"/>
                  </a:schemeClr>
                </a:solidFill>
                <a:latin typeface="Times New Roman" panose="02020603050405020304" pitchFamily="18" charset="0"/>
                <a:cs typeface="Times New Roman" panose="02020603050405020304" pitchFamily="18" charset="0"/>
              </a:rPr>
              <a:t>Raspat</a:t>
            </a:r>
            <a:r>
              <a:rPr lang="en-US" sz="1700" dirty="0">
                <a:solidFill>
                  <a:schemeClr val="bg1">
                    <a:lumMod val="50000"/>
                  </a:schemeClr>
                </a:solidFill>
                <a:latin typeface="Times New Roman" panose="02020603050405020304" pitchFamily="18" charset="0"/>
                <a:cs typeface="Times New Roman" panose="02020603050405020304" pitchFamily="18" charset="0"/>
              </a:rPr>
              <a:t>, J., Baker, D.J., Beck, J. (2006) Adapting to When Students Game an Intelligent Tutoring System. Proceedings of the 8th International Conference on Intelligent Tutoring Systems, 392- 401. </a:t>
            </a:r>
          </a:p>
          <a:p>
            <a:pPr marL="0" indent="0">
              <a:buNone/>
            </a:pPr>
            <a:r>
              <a:rPr lang="en-US" sz="1700" b="1" dirty="0">
                <a:latin typeface="Times New Roman" panose="02020603050405020304" pitchFamily="18" charset="0"/>
                <a:cs typeface="Times New Roman" panose="02020603050405020304" pitchFamily="18" charset="0"/>
              </a:rPr>
              <a:t>(Rajendran et al., 2018) </a:t>
            </a:r>
            <a:r>
              <a:rPr lang="en-US" sz="1700" dirty="0">
                <a:solidFill>
                  <a:schemeClr val="bg1">
                    <a:lumMod val="50000"/>
                  </a:schemeClr>
                </a:solidFill>
                <a:latin typeface="Times New Roman" panose="02020603050405020304" pitchFamily="18" charset="0"/>
                <a:cs typeface="Times New Roman" panose="02020603050405020304" pitchFamily="18" charset="0"/>
              </a:rPr>
              <a:t>= Rajendran, R., </a:t>
            </a:r>
            <a:r>
              <a:rPr lang="en-US" sz="1700" dirty="0" err="1">
                <a:solidFill>
                  <a:schemeClr val="bg1">
                    <a:lumMod val="50000"/>
                  </a:schemeClr>
                </a:solidFill>
                <a:latin typeface="Times New Roman" panose="02020603050405020304" pitchFamily="18" charset="0"/>
                <a:cs typeface="Times New Roman" panose="02020603050405020304" pitchFamily="18" charset="0"/>
              </a:rPr>
              <a:t>Iyer</a:t>
            </a:r>
            <a:r>
              <a:rPr lang="en-US" sz="1700" dirty="0">
                <a:solidFill>
                  <a:schemeClr val="bg1">
                    <a:lumMod val="50000"/>
                  </a:schemeClr>
                </a:solidFill>
                <a:latin typeface="Times New Roman" panose="02020603050405020304" pitchFamily="18" charset="0"/>
                <a:cs typeface="Times New Roman" panose="02020603050405020304" pitchFamily="18" charset="0"/>
              </a:rPr>
              <a:t>, S., &amp; Murthy, S. (2018). Personalized affective feedback to address students’ frustration in ITS. IEEE Transactions on Learning Technologies, 12(1), 87-97. </a:t>
            </a:r>
          </a:p>
          <a:p>
            <a:pPr marL="0" indent="0">
              <a:buNone/>
            </a:pPr>
            <a:r>
              <a:rPr lang="en-US" sz="1700" b="1" dirty="0">
                <a:latin typeface="Times New Roman" panose="02020603050405020304" pitchFamily="18" charset="0"/>
                <a:cs typeface="Times New Roman" panose="02020603050405020304" pitchFamily="18" charset="0"/>
              </a:rPr>
              <a:t>(</a:t>
            </a:r>
            <a:r>
              <a:rPr lang="en-US" sz="1700" b="1" dirty="0" err="1">
                <a:latin typeface="Times New Roman" panose="02020603050405020304" pitchFamily="18" charset="0"/>
                <a:cs typeface="Times New Roman" panose="02020603050405020304" pitchFamily="18" charset="0"/>
              </a:rPr>
              <a:t>D’Mello</a:t>
            </a:r>
            <a:r>
              <a:rPr lang="en-US" sz="1700" b="1" dirty="0">
                <a:latin typeface="Times New Roman" panose="02020603050405020304" pitchFamily="18" charset="0"/>
                <a:cs typeface="Times New Roman" panose="02020603050405020304" pitchFamily="18" charset="0"/>
              </a:rPr>
              <a:t> et al., 2014) </a:t>
            </a:r>
            <a:r>
              <a:rPr lang="en-US" sz="1700" dirty="0">
                <a:solidFill>
                  <a:schemeClr val="bg1">
                    <a:lumMod val="50000"/>
                  </a:schemeClr>
                </a:solidFill>
                <a:latin typeface="Times New Roman" panose="02020603050405020304" pitchFamily="18" charset="0"/>
                <a:cs typeface="Times New Roman" panose="02020603050405020304" pitchFamily="18" charset="0"/>
              </a:rPr>
              <a:t>= </a:t>
            </a:r>
            <a:r>
              <a:rPr lang="en-US" sz="1700" dirty="0" err="1">
                <a:solidFill>
                  <a:schemeClr val="bg1">
                    <a:lumMod val="50000"/>
                  </a:schemeClr>
                </a:solidFill>
                <a:latin typeface="Times New Roman" panose="02020603050405020304" pitchFamily="18" charset="0"/>
                <a:cs typeface="Times New Roman" panose="02020603050405020304" pitchFamily="18" charset="0"/>
              </a:rPr>
              <a:t>D’Mello</a:t>
            </a:r>
            <a:r>
              <a:rPr lang="en-US" sz="1700" dirty="0">
                <a:solidFill>
                  <a:schemeClr val="bg1">
                    <a:lumMod val="50000"/>
                  </a:schemeClr>
                </a:solidFill>
                <a:latin typeface="Times New Roman" panose="02020603050405020304" pitchFamily="18" charset="0"/>
                <a:cs typeface="Times New Roman" panose="02020603050405020304" pitchFamily="18" charset="0"/>
              </a:rPr>
              <a:t>, S., Lehman, B., </a:t>
            </a:r>
            <a:r>
              <a:rPr lang="en-US" sz="1700" dirty="0" err="1">
                <a:solidFill>
                  <a:schemeClr val="bg1">
                    <a:lumMod val="50000"/>
                  </a:schemeClr>
                </a:solidFill>
                <a:latin typeface="Times New Roman" panose="02020603050405020304" pitchFamily="18" charset="0"/>
                <a:cs typeface="Times New Roman" panose="02020603050405020304" pitchFamily="18" charset="0"/>
              </a:rPr>
              <a:t>Pekrun</a:t>
            </a:r>
            <a:r>
              <a:rPr lang="en-US" sz="1700" dirty="0">
                <a:solidFill>
                  <a:schemeClr val="bg1">
                    <a:lumMod val="50000"/>
                  </a:schemeClr>
                </a:solidFill>
                <a:latin typeface="Times New Roman" panose="02020603050405020304" pitchFamily="18" charset="0"/>
                <a:cs typeface="Times New Roman" panose="02020603050405020304" pitchFamily="18" charset="0"/>
              </a:rPr>
              <a:t>, R., &amp; </a:t>
            </a:r>
            <a:r>
              <a:rPr lang="en-US" sz="1700" dirty="0" err="1">
                <a:solidFill>
                  <a:schemeClr val="bg1">
                    <a:lumMod val="50000"/>
                  </a:schemeClr>
                </a:solidFill>
                <a:latin typeface="Times New Roman" panose="02020603050405020304" pitchFamily="18" charset="0"/>
                <a:cs typeface="Times New Roman" panose="02020603050405020304" pitchFamily="18" charset="0"/>
              </a:rPr>
              <a:t>Graesser</a:t>
            </a:r>
            <a:r>
              <a:rPr lang="en-US" sz="1700" dirty="0">
                <a:solidFill>
                  <a:schemeClr val="bg1">
                    <a:lumMod val="50000"/>
                  </a:schemeClr>
                </a:solidFill>
                <a:latin typeface="Times New Roman" panose="02020603050405020304" pitchFamily="18" charset="0"/>
                <a:cs typeface="Times New Roman" panose="02020603050405020304" pitchFamily="18" charset="0"/>
              </a:rPr>
              <a:t>, A. (2014). Confusion can be beneficial for learning. Learning and Instruction, 29, 153-170. </a:t>
            </a:r>
          </a:p>
          <a:p>
            <a:pPr marL="0" indent="0">
              <a:buNone/>
            </a:pPr>
            <a:r>
              <a:rPr lang="en-US" sz="1700" b="1" dirty="0">
                <a:latin typeface="Times New Roman" panose="02020603050405020304" pitchFamily="18" charset="0"/>
                <a:cs typeface="Times New Roman" panose="02020603050405020304" pitchFamily="18" charset="0"/>
              </a:rPr>
              <a:t>(Mendez et al., 2005) </a:t>
            </a:r>
            <a:r>
              <a:rPr lang="en-US" sz="1700" dirty="0">
                <a:solidFill>
                  <a:schemeClr val="bg1">
                    <a:lumMod val="50000"/>
                  </a:schemeClr>
                </a:solidFill>
                <a:latin typeface="Times New Roman" panose="02020603050405020304" pitchFamily="18" charset="0"/>
                <a:cs typeface="Times New Roman" panose="02020603050405020304" pitchFamily="18" charset="0"/>
              </a:rPr>
              <a:t>=  Mendez, G. R., du Boulay, B., &amp; </a:t>
            </a:r>
            <a:r>
              <a:rPr lang="en-US" sz="1700" dirty="0" err="1">
                <a:solidFill>
                  <a:schemeClr val="bg1">
                    <a:lumMod val="50000"/>
                  </a:schemeClr>
                </a:solidFill>
                <a:latin typeface="Times New Roman" panose="02020603050405020304" pitchFamily="18" charset="0"/>
                <a:cs typeface="Times New Roman" panose="02020603050405020304" pitchFamily="18" charset="0"/>
              </a:rPr>
              <a:t>Luckin</a:t>
            </a:r>
            <a:r>
              <a:rPr lang="en-US" sz="1700" dirty="0">
                <a:solidFill>
                  <a:schemeClr val="bg1">
                    <a:lumMod val="50000"/>
                  </a:schemeClr>
                </a:solidFill>
                <a:latin typeface="Times New Roman" panose="02020603050405020304" pitchFamily="18" charset="0"/>
                <a:cs typeface="Times New Roman" panose="02020603050405020304" pitchFamily="18" charset="0"/>
              </a:rPr>
              <a:t>, R. (2005). Be bold and take a challenge”: Could motivational strategies improve help-seeking. In Proceedings of the 2005 conference on Artificial Intelligence in Education: Supporting Learning through Intelligent and Socially Informed Technology (pp. 459-466).</a:t>
            </a:r>
          </a:p>
        </p:txBody>
      </p:sp>
    </p:spTree>
    <p:extLst>
      <p:ext uri="{BB962C8B-B14F-4D97-AF65-F5344CB8AC3E}">
        <p14:creationId xmlns:p14="http://schemas.microsoft.com/office/powerpoint/2010/main" val="354886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948E-B76B-2E4C-89B5-F65BE69F2CD8}"/>
              </a:ext>
            </a:extLst>
          </p:cNvPr>
          <p:cNvSpPr>
            <a:spLocks noGrp="1"/>
          </p:cNvSpPr>
          <p:nvPr>
            <p:ph type="title"/>
          </p:nvPr>
        </p:nvSpPr>
        <p:spPr/>
        <p:txBody>
          <a:bodyPr/>
          <a:lstStyle/>
          <a:p>
            <a:r>
              <a:rPr lang="en-US" dirty="0"/>
              <a:t>More warm-ups</a:t>
            </a:r>
          </a:p>
        </p:txBody>
      </p:sp>
      <p:sp>
        <p:nvSpPr>
          <p:cNvPr id="3" name="Text Placeholder 2">
            <a:extLst>
              <a:ext uri="{FF2B5EF4-FFF2-40B4-BE49-F238E27FC236}">
                <a16:creationId xmlns:a16="http://schemas.microsoft.com/office/drawing/2014/main" id="{3285DDDB-1479-F948-A986-33C742417A1B}"/>
              </a:ext>
            </a:extLst>
          </p:cNvPr>
          <p:cNvSpPr>
            <a:spLocks noGrp="1"/>
          </p:cNvSpPr>
          <p:nvPr>
            <p:ph type="body" idx="1"/>
          </p:nvPr>
        </p:nvSpPr>
        <p:spPr/>
        <p:txBody>
          <a:bodyPr>
            <a:normAutofit/>
          </a:bodyPr>
          <a:lstStyle/>
          <a:p>
            <a:r>
              <a:rPr lang="en-US" dirty="0"/>
              <a:t>What kinds of engagement and disengagement did you read about?</a:t>
            </a:r>
          </a:p>
        </p:txBody>
      </p:sp>
      <p:sp>
        <p:nvSpPr>
          <p:cNvPr id="4" name="Content Placeholder 3">
            <a:extLst>
              <a:ext uri="{FF2B5EF4-FFF2-40B4-BE49-F238E27FC236}">
                <a16:creationId xmlns:a16="http://schemas.microsoft.com/office/drawing/2014/main" id="{CCAC5EB1-6A93-7944-A391-80E5DDF2A021}"/>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2725D830-8DD2-1A40-BD27-D827A2BAF5BC}"/>
              </a:ext>
            </a:extLst>
          </p:cNvPr>
          <p:cNvSpPr>
            <a:spLocks noGrp="1"/>
          </p:cNvSpPr>
          <p:nvPr>
            <p:ph type="body" sz="quarter" idx="3"/>
          </p:nvPr>
        </p:nvSpPr>
        <p:spPr/>
        <p:txBody>
          <a:bodyPr>
            <a:normAutofit/>
          </a:bodyPr>
          <a:lstStyle/>
          <a:p>
            <a:r>
              <a:rPr lang="en-US" dirty="0"/>
              <a:t>What kinds of interventions did you read about?</a:t>
            </a:r>
          </a:p>
        </p:txBody>
      </p:sp>
      <p:sp>
        <p:nvSpPr>
          <p:cNvPr id="6" name="Content Placeholder 5">
            <a:extLst>
              <a:ext uri="{FF2B5EF4-FFF2-40B4-BE49-F238E27FC236}">
                <a16:creationId xmlns:a16="http://schemas.microsoft.com/office/drawing/2014/main" id="{4911B36E-26D7-4A4B-911C-981E843A0293}"/>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244263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39A3-40F1-2E40-A514-36560C3E5D63}"/>
              </a:ext>
            </a:extLst>
          </p:cNvPr>
          <p:cNvSpPr>
            <a:spLocks noGrp="1"/>
          </p:cNvSpPr>
          <p:nvPr>
            <p:ph type="title"/>
          </p:nvPr>
        </p:nvSpPr>
        <p:spPr/>
        <p:txBody>
          <a:bodyPr/>
          <a:lstStyle/>
          <a:p>
            <a:r>
              <a:rPr lang="en-US" dirty="0"/>
              <a:t>Theoretical Background</a:t>
            </a:r>
          </a:p>
        </p:txBody>
      </p:sp>
      <p:sp>
        <p:nvSpPr>
          <p:cNvPr id="3" name="Content Placeholder 2">
            <a:extLst>
              <a:ext uri="{FF2B5EF4-FFF2-40B4-BE49-F238E27FC236}">
                <a16:creationId xmlns:a16="http://schemas.microsoft.com/office/drawing/2014/main" id="{B39297DA-97D4-EB47-8030-0109BCE28FF5}"/>
              </a:ext>
            </a:extLst>
          </p:cNvPr>
          <p:cNvSpPr>
            <a:spLocks noGrp="1"/>
          </p:cNvSpPr>
          <p:nvPr>
            <p:ph idx="1"/>
          </p:nvPr>
        </p:nvSpPr>
        <p:spPr/>
        <p:txBody>
          <a:bodyPr/>
          <a:lstStyle/>
          <a:p>
            <a:r>
              <a:rPr lang="en-US" dirty="0"/>
              <a:t>Control Value Theory </a:t>
            </a:r>
          </a:p>
          <a:p>
            <a:r>
              <a:rPr lang="en-US" dirty="0"/>
              <a:t>Self Efficacy Theory</a:t>
            </a:r>
          </a:p>
          <a:p>
            <a:r>
              <a:rPr lang="en-US" dirty="0"/>
              <a:t>Social Identity Theory</a:t>
            </a:r>
          </a:p>
          <a:p>
            <a:r>
              <a:rPr lang="en-US" dirty="0"/>
              <a:t>Ansel’s Frustration Theory</a:t>
            </a:r>
          </a:p>
          <a:p>
            <a:r>
              <a:rPr lang="en-US" dirty="0"/>
              <a:t>Growth Mindset</a:t>
            </a:r>
          </a:p>
          <a:p>
            <a:r>
              <a:rPr lang="en-US" dirty="0"/>
              <a:t>Expectancy Value</a:t>
            </a:r>
          </a:p>
          <a:p>
            <a:r>
              <a:rPr lang="en-US" dirty="0"/>
              <a:t>Affect Dynamics</a:t>
            </a:r>
          </a:p>
          <a:p>
            <a:r>
              <a:rPr lang="en-US" dirty="0"/>
              <a:t>Any others?</a:t>
            </a:r>
          </a:p>
        </p:txBody>
      </p:sp>
    </p:spTree>
    <p:extLst>
      <p:ext uri="{BB962C8B-B14F-4D97-AF65-F5344CB8AC3E}">
        <p14:creationId xmlns:p14="http://schemas.microsoft.com/office/powerpoint/2010/main" val="346893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1">
            <a:extLst>
              <a:ext uri="{FF2B5EF4-FFF2-40B4-BE49-F238E27FC236}">
                <a16:creationId xmlns:a16="http://schemas.microsoft.com/office/drawing/2014/main" id="{84A7407B-D085-6B40-9ECB-2D8C3E48C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70" y="0"/>
            <a:ext cx="4832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41A1C7-BA14-E043-9FD6-EA3637904ED1}"/>
              </a:ext>
            </a:extLst>
          </p:cNvPr>
          <p:cNvSpPr txBox="1"/>
          <p:nvPr/>
        </p:nvSpPr>
        <p:spPr>
          <a:xfrm>
            <a:off x="6097480" y="1934411"/>
            <a:ext cx="6094520" cy="1200329"/>
          </a:xfrm>
          <a:prstGeom prst="rect">
            <a:avLst/>
          </a:prstGeom>
          <a:noFill/>
        </p:spPr>
        <p:txBody>
          <a:bodyPr wrap="square">
            <a:spAutoFit/>
          </a:bodyPr>
          <a:lstStyle/>
          <a:p>
            <a:r>
              <a:rPr lang="en-US" b="0" i="0" dirty="0" err="1">
                <a:solidFill>
                  <a:srgbClr val="222222"/>
                </a:solidFill>
                <a:effectLst/>
                <a:latin typeface="Arial" panose="020B0604020202020204" pitchFamily="34" charset="0"/>
              </a:rPr>
              <a:t>Pekrun</a:t>
            </a:r>
            <a:r>
              <a:rPr lang="en-US" b="0" i="0" dirty="0">
                <a:solidFill>
                  <a:srgbClr val="222222"/>
                </a:solidFill>
                <a:effectLst/>
                <a:latin typeface="Arial" panose="020B0604020202020204" pitchFamily="34" charset="0"/>
              </a:rPr>
              <a:t>, R. (2006). The control-value theory of achievement emotions: Assumptions, corollaries, and implications for educational research and practice. </a:t>
            </a:r>
            <a:r>
              <a:rPr lang="en-US" b="0" i="1" dirty="0">
                <a:solidFill>
                  <a:srgbClr val="222222"/>
                </a:solidFill>
                <a:effectLst/>
                <a:latin typeface="Arial" panose="020B0604020202020204" pitchFamily="34" charset="0"/>
              </a:rPr>
              <a:t>Educational psychology review</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18</a:t>
            </a:r>
            <a:r>
              <a:rPr lang="en-US" b="0" i="0" dirty="0">
                <a:solidFill>
                  <a:srgbClr val="222222"/>
                </a:solidFill>
                <a:effectLst/>
                <a:latin typeface="Arial" panose="020B0604020202020204" pitchFamily="34" charset="0"/>
              </a:rPr>
              <a:t>(4), 315-341.</a:t>
            </a:r>
            <a:endParaRPr lang="en-US" dirty="0"/>
          </a:p>
        </p:txBody>
      </p:sp>
      <p:sp>
        <p:nvSpPr>
          <p:cNvPr id="5" name="Title 1">
            <a:extLst>
              <a:ext uri="{FF2B5EF4-FFF2-40B4-BE49-F238E27FC236}">
                <a16:creationId xmlns:a16="http://schemas.microsoft.com/office/drawing/2014/main" id="{AF1EBD41-FF06-EE42-9FAA-64344B4157C9}"/>
              </a:ext>
            </a:extLst>
          </p:cNvPr>
          <p:cNvSpPr txBox="1">
            <a:spLocks/>
          </p:cNvSpPr>
          <p:nvPr/>
        </p:nvSpPr>
        <p:spPr>
          <a:xfrm>
            <a:off x="6096000" y="365125"/>
            <a:ext cx="5257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Control-Value Theory</a:t>
            </a:r>
          </a:p>
        </p:txBody>
      </p:sp>
    </p:spTree>
    <p:extLst>
      <p:ext uri="{BB962C8B-B14F-4D97-AF65-F5344CB8AC3E}">
        <p14:creationId xmlns:p14="http://schemas.microsoft.com/office/powerpoint/2010/main" val="399039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mponents of of Self-Efficacy (Source's: Bandura, 1997) ">
            <a:extLst>
              <a:ext uri="{FF2B5EF4-FFF2-40B4-BE49-F238E27FC236}">
                <a16:creationId xmlns:a16="http://schemas.microsoft.com/office/drawing/2014/main" id="{FC67EDC9-937C-3F48-9D41-523363616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17" y="1644650"/>
            <a:ext cx="6946900" cy="356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8F0143-C9AD-0D43-BABC-EAE378CF5051}"/>
              </a:ext>
            </a:extLst>
          </p:cNvPr>
          <p:cNvSpPr txBox="1"/>
          <p:nvPr/>
        </p:nvSpPr>
        <p:spPr>
          <a:xfrm>
            <a:off x="5409460" y="5574663"/>
            <a:ext cx="6096000" cy="553998"/>
          </a:xfrm>
          <a:prstGeom prst="rect">
            <a:avLst/>
          </a:prstGeom>
          <a:noFill/>
        </p:spPr>
        <p:txBody>
          <a:bodyPr wrap="square">
            <a:spAutoFit/>
          </a:bodyPr>
          <a:lstStyle/>
          <a:p>
            <a:r>
              <a:rPr lang="en-US" sz="1000" dirty="0"/>
              <a:t>Razzaq, </a:t>
            </a:r>
            <a:r>
              <a:rPr lang="en-US" sz="1000" dirty="0" err="1"/>
              <a:t>Abdur</a:t>
            </a:r>
            <a:r>
              <a:rPr lang="en-US" sz="1000" dirty="0"/>
              <a:t> &amp; </a:t>
            </a:r>
            <a:r>
              <a:rPr lang="en-US" sz="1000" dirty="0" err="1"/>
              <a:t>Samiha</a:t>
            </a:r>
            <a:r>
              <a:rPr lang="en-US" sz="1000" dirty="0"/>
              <a:t>, </a:t>
            </a:r>
            <a:r>
              <a:rPr lang="en-US" sz="1000" dirty="0" err="1"/>
              <a:t>Yulia</a:t>
            </a:r>
            <a:r>
              <a:rPr lang="en-US" sz="1000" dirty="0"/>
              <a:t> &amp; </a:t>
            </a:r>
            <a:r>
              <a:rPr lang="en-US" sz="1000" dirty="0" err="1"/>
              <a:t>Anshari</a:t>
            </a:r>
            <a:r>
              <a:rPr lang="en-US" sz="1000" dirty="0"/>
              <a:t>, Muhammad. (2018). Smartphone Habits and Behaviors in Supporting Students Self-Efficacy. International Journal of Emerging Technologies in Learning (</a:t>
            </a:r>
            <a:r>
              <a:rPr lang="en-US" sz="1000" dirty="0" err="1"/>
              <a:t>iJET</a:t>
            </a:r>
            <a:r>
              <a:rPr lang="en-US" sz="1000" dirty="0"/>
              <a:t>). 13. 94. 10.3991/ijet.v13i02.7685. </a:t>
            </a:r>
          </a:p>
        </p:txBody>
      </p:sp>
      <p:sp>
        <p:nvSpPr>
          <p:cNvPr id="5" name="Title 1">
            <a:extLst>
              <a:ext uri="{FF2B5EF4-FFF2-40B4-BE49-F238E27FC236}">
                <a16:creationId xmlns:a16="http://schemas.microsoft.com/office/drawing/2014/main" id="{68D1BEB8-4295-404A-BAAB-293868E76286}"/>
              </a:ext>
            </a:extLst>
          </p:cNvPr>
          <p:cNvSpPr txBox="1">
            <a:spLocks/>
          </p:cNvSpPr>
          <p:nvPr/>
        </p:nvSpPr>
        <p:spPr>
          <a:xfrm>
            <a:off x="4128117" y="365125"/>
            <a:ext cx="77324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Bandura’s Self-Efficacy Theory</a:t>
            </a:r>
          </a:p>
        </p:txBody>
      </p:sp>
    </p:spTree>
    <p:extLst>
      <p:ext uri="{BB962C8B-B14F-4D97-AF65-F5344CB8AC3E}">
        <p14:creationId xmlns:p14="http://schemas.microsoft.com/office/powerpoint/2010/main" val="217426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E050918-4529-D344-84CB-5BEED84A8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3" y="719091"/>
            <a:ext cx="7637514" cy="5760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FA3C29-3703-184F-8F1F-51EA6BFF1794}"/>
              </a:ext>
            </a:extLst>
          </p:cNvPr>
          <p:cNvSpPr txBox="1"/>
          <p:nvPr/>
        </p:nvSpPr>
        <p:spPr>
          <a:xfrm>
            <a:off x="5646198" y="498019"/>
            <a:ext cx="6356412" cy="800219"/>
          </a:xfrm>
          <a:prstGeom prst="rect">
            <a:avLst/>
          </a:prstGeom>
          <a:noFill/>
        </p:spPr>
        <p:txBody>
          <a:bodyPr wrap="square">
            <a:spAutoFit/>
          </a:bodyPr>
          <a:lstStyle/>
          <a:p>
            <a:r>
              <a:rPr lang="en-US" sz="3600" dirty="0"/>
              <a:t>Tajfel &amp; Turner’s Identity Theory</a:t>
            </a:r>
          </a:p>
          <a:p>
            <a:r>
              <a:rPr lang="en-US" sz="1000" dirty="0">
                <a:solidFill>
                  <a:schemeClr val="bg1">
                    <a:lumMod val="50000"/>
                  </a:schemeClr>
                </a:solidFill>
              </a:rPr>
              <a:t>Interpretated by: https://</a:t>
            </a:r>
            <a:r>
              <a:rPr lang="en-US" sz="1000" dirty="0" err="1">
                <a:solidFill>
                  <a:schemeClr val="bg1">
                    <a:lumMod val="50000"/>
                  </a:schemeClr>
                </a:solidFill>
              </a:rPr>
              <a:t>jenbonhomme.medium.com</a:t>
            </a:r>
            <a:r>
              <a:rPr lang="en-US" sz="1000" dirty="0">
                <a:solidFill>
                  <a:schemeClr val="bg1">
                    <a:lumMod val="50000"/>
                  </a:schemeClr>
                </a:solidFill>
              </a:rPr>
              <a:t>/social-identity-theory-5307b0d57413</a:t>
            </a:r>
          </a:p>
        </p:txBody>
      </p:sp>
      <p:sp>
        <p:nvSpPr>
          <p:cNvPr id="6" name="TextBox 5">
            <a:extLst>
              <a:ext uri="{FF2B5EF4-FFF2-40B4-BE49-F238E27FC236}">
                <a16:creationId xmlns:a16="http://schemas.microsoft.com/office/drawing/2014/main" id="{4EBCE4AE-345B-A24B-ACB8-6890DF043E1A}"/>
              </a:ext>
            </a:extLst>
          </p:cNvPr>
          <p:cNvSpPr txBox="1"/>
          <p:nvPr/>
        </p:nvSpPr>
        <p:spPr>
          <a:xfrm>
            <a:off x="5882936" y="1519310"/>
            <a:ext cx="5644718" cy="923330"/>
          </a:xfrm>
          <a:prstGeom prst="rect">
            <a:avLst/>
          </a:prstGeom>
          <a:noFill/>
        </p:spPr>
        <p:txBody>
          <a:bodyPr wrap="square">
            <a:spAutoFit/>
          </a:bodyPr>
          <a:lstStyle/>
          <a:p>
            <a:r>
              <a:rPr lang="en-US" dirty="0"/>
              <a:t>Example msg: “Every single man in this Army plays a vital role,” said General Patton. “Don’t ever let up. Every man has a job to do and he must do it!”</a:t>
            </a:r>
          </a:p>
        </p:txBody>
      </p:sp>
    </p:spTree>
    <p:extLst>
      <p:ext uri="{BB962C8B-B14F-4D97-AF65-F5344CB8AC3E}">
        <p14:creationId xmlns:p14="http://schemas.microsoft.com/office/powerpoint/2010/main" val="3541591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9942</TotalTime>
  <Words>2176</Words>
  <Application>Microsoft Macintosh PowerPoint</Application>
  <PresentationFormat>Widescreen</PresentationFormat>
  <Paragraphs>151</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Calibri Light</vt:lpstr>
      <vt:lpstr>Open Sans</vt:lpstr>
      <vt:lpstr>Times New Roman</vt:lpstr>
      <vt:lpstr>Tw Cen MT</vt:lpstr>
      <vt:lpstr>Office Theme</vt:lpstr>
      <vt:lpstr>Supporting Affect &amp; Engagement</vt:lpstr>
      <vt:lpstr>Warm-up Activity </vt:lpstr>
      <vt:lpstr>Who am I?</vt:lpstr>
      <vt:lpstr>PowerPoint Presentation</vt:lpstr>
      <vt:lpstr>More warm-ups</vt:lpstr>
      <vt:lpstr>Theoretical Background</vt:lpstr>
      <vt:lpstr>PowerPoint Presentation</vt:lpstr>
      <vt:lpstr>PowerPoint Presentation</vt:lpstr>
      <vt:lpstr>PowerPoint Presentation</vt:lpstr>
      <vt:lpstr>Amsel’s Frustration Theory (very tl;dr)</vt:lpstr>
      <vt:lpstr>Whitmer et al.’s “Presence” </vt:lpstr>
      <vt:lpstr>Duckworth’s Grit</vt:lpstr>
      <vt:lpstr>PowerPoint Presentation</vt:lpstr>
      <vt:lpstr>Expectancy-Value Theory</vt:lpstr>
      <vt:lpstr>PowerPoint Presentation</vt:lpstr>
      <vt:lpstr>What kinds of things do you think are important for understanding how to respond to students affective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Ocumpaugh, Jaclyn L</dc:creator>
  <cp:lastModifiedBy>Ocumpaugh, Jaclyn L</cp:lastModifiedBy>
  <cp:revision>4</cp:revision>
  <dcterms:created xsi:type="dcterms:W3CDTF">2022-10-13T14:46:17Z</dcterms:created>
  <dcterms:modified xsi:type="dcterms:W3CDTF">2022-10-20T20:41:16Z</dcterms:modified>
</cp:coreProperties>
</file>